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 id="2147483699" r:id="rId7"/>
    <p:sldMasterId id="214748370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Lst>
  <p:sldSz cy="5143500" cx="9144000"/>
  <p:notesSz cx="6858000" cy="9144000"/>
  <p:embeddedFontLst>
    <p:embeddedFont>
      <p:font typeface="DM Sans Medium"/>
      <p:regular r:id="rId60"/>
      <p:bold r:id="rId61"/>
      <p:italic r:id="rId62"/>
      <p:boldItalic r:id="rId63"/>
    </p:embeddedFont>
    <p:embeddedFont>
      <p:font typeface="Helvetica Neue"/>
      <p:regular r:id="rId64"/>
      <p:bold r:id="rId65"/>
      <p:italic r:id="rId66"/>
      <p:boldItalic r:id="rId67"/>
    </p:embeddedFont>
    <p:embeddedFont>
      <p:font typeface="Helvetica Neue Light"/>
      <p:regular r:id="rId68"/>
      <p:bold r:id="rId69"/>
      <p:italic r:id="rId70"/>
      <p:boldItalic r:id="rId71"/>
    </p:embeddedFont>
    <p:embeddedFont>
      <p:font typeface="DM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FBBFE6-30F5-44E8-B042-F7650BF01F80}">
  <a:tblStyle styleId="{0DFBBFE6-30F5-44E8-B042-F7650BF01F80}"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DMSans-bold.fntdata"/><Relationship Id="rId72" Type="http://schemas.openxmlformats.org/officeDocument/2006/relationships/font" Target="fonts/DMSans-regular.fntdata"/><Relationship Id="rId31" Type="http://schemas.openxmlformats.org/officeDocument/2006/relationships/slide" Target="slides/slide22.xml"/><Relationship Id="rId75" Type="http://schemas.openxmlformats.org/officeDocument/2006/relationships/font" Target="fonts/DMSans-boldItalic.fntdata"/><Relationship Id="rId30" Type="http://schemas.openxmlformats.org/officeDocument/2006/relationships/slide" Target="slides/slide21.xml"/><Relationship Id="rId74" Type="http://schemas.openxmlformats.org/officeDocument/2006/relationships/font" Target="fonts/DMSans-italic.fntdata"/><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DMSansMedium-italic.fntdata"/><Relationship Id="rId61" Type="http://schemas.openxmlformats.org/officeDocument/2006/relationships/font" Target="fonts/DMSansMedium-bold.fntdata"/><Relationship Id="rId20" Type="http://schemas.openxmlformats.org/officeDocument/2006/relationships/slide" Target="slides/slide11.xml"/><Relationship Id="rId64" Type="http://schemas.openxmlformats.org/officeDocument/2006/relationships/font" Target="fonts/HelveticaNeue-regular.fntdata"/><Relationship Id="rId63" Type="http://schemas.openxmlformats.org/officeDocument/2006/relationships/font" Target="fonts/DMSansMedium-boldItalic.fntdata"/><Relationship Id="rId22" Type="http://schemas.openxmlformats.org/officeDocument/2006/relationships/slide" Target="slides/slide13.xml"/><Relationship Id="rId66" Type="http://schemas.openxmlformats.org/officeDocument/2006/relationships/font" Target="fonts/HelveticaNeue-italic.fntdata"/><Relationship Id="rId21" Type="http://schemas.openxmlformats.org/officeDocument/2006/relationships/slide" Target="slides/slide12.xml"/><Relationship Id="rId65" Type="http://schemas.openxmlformats.org/officeDocument/2006/relationships/font" Target="fonts/HelveticaNeue-bold.fntdata"/><Relationship Id="rId24" Type="http://schemas.openxmlformats.org/officeDocument/2006/relationships/slide" Target="slides/slide15.xml"/><Relationship Id="rId68" Type="http://schemas.openxmlformats.org/officeDocument/2006/relationships/font" Target="fonts/HelveticaNeueLight-regular.fntdata"/><Relationship Id="rId23" Type="http://schemas.openxmlformats.org/officeDocument/2006/relationships/slide" Target="slides/slide14.xml"/><Relationship Id="rId67" Type="http://schemas.openxmlformats.org/officeDocument/2006/relationships/font" Target="fonts/HelveticaNeue-boldItalic.fntdata"/><Relationship Id="rId60" Type="http://schemas.openxmlformats.org/officeDocument/2006/relationships/font" Target="fonts/DMSansMedium-regular.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HelveticaNeueLight-bold.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nE8WvgF2t-7m1D8--5KJpT8283oqwKs8SVLD1Gpy20/edit?usp=drive_link"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b72608177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5b72608177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7cb4be9fb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7cb4be9fb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hlink"/>
                </a:solidFill>
                <a:highlight>
                  <a:srgbClr val="DEFC52"/>
                </a:highlight>
                <a:latin typeface="DM Sans"/>
                <a:ea typeface="DM Sans"/>
                <a:cs typeface="DM Sans"/>
                <a:sym typeface="DM Sans"/>
                <a:hlinkClick r:id="rId2"/>
              </a:rPr>
              <a:t>https://docs.google.com/presentation/d/1OnE8WvgF2t-7m1D8--5KJpT8283oqwKs8SVLD1Gpy20/edit?usp=drive_link</a:t>
            </a:r>
            <a:r>
              <a:rPr lang="es">
                <a:highlight>
                  <a:srgbClr val="DEFC52"/>
                </a:highlight>
                <a:latin typeface="DM Sans"/>
                <a:ea typeface="DM Sans"/>
                <a:cs typeface="DM Sans"/>
                <a:sym typeface="DM Sans"/>
              </a:rPr>
              <a:t> link al microdesafío. Reforzar que todas las </a:t>
            </a:r>
            <a:r>
              <a:rPr lang="es">
                <a:highlight>
                  <a:srgbClr val="DEFC52"/>
                </a:highlight>
                <a:latin typeface="DM Sans"/>
                <a:ea typeface="DM Sans"/>
                <a:cs typeface="DM Sans"/>
                <a:sym typeface="DM Sans"/>
              </a:rPr>
              <a:t>unidad</a:t>
            </a:r>
            <a:r>
              <a:rPr lang="es">
                <a:highlight>
                  <a:srgbClr val="DEFC52"/>
                </a:highlight>
                <a:latin typeface="DM Sans"/>
                <a:ea typeface="DM Sans"/>
                <a:cs typeface="DM Sans"/>
                <a:sym typeface="DM Sans"/>
              </a:rPr>
              <a:t>s tendrán un microdesafío a realizar luego de ver el material pre grabado, y que es importante que puedan resolverlo para traer dudas, caso que aparezcan, a al revisión que se hará al comienzo de cada clase. </a:t>
            </a:r>
            <a:endParaRPr>
              <a:highlight>
                <a:srgbClr val="DEFC52"/>
              </a:highlight>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b72608177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b72608177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 abordar los contenidos a través de las diapositivas y luego dar espacio a preguntas, aclarar que vana  </a:t>
            </a:r>
            <a:r>
              <a:rPr lang="es">
                <a:solidFill>
                  <a:schemeClr val="dk1"/>
                </a:solidFill>
                <a:latin typeface="DM Sans"/>
                <a:ea typeface="DM Sans"/>
                <a:cs typeface="DM Sans"/>
                <a:sym typeface="DM Sans"/>
              </a:rPr>
              <a:t>abordar</a:t>
            </a:r>
            <a:r>
              <a:rPr lang="es">
                <a:solidFill>
                  <a:schemeClr val="dk1"/>
                </a:solidFill>
                <a:latin typeface="DM Sans"/>
                <a:ea typeface="DM Sans"/>
                <a:cs typeface="DM Sans"/>
                <a:sym typeface="DM Sans"/>
              </a:rPr>
              <a:t> el </a:t>
            </a:r>
            <a:r>
              <a:rPr lang="es">
                <a:solidFill>
                  <a:schemeClr val="dk1"/>
                </a:solidFill>
                <a:latin typeface="DM Sans"/>
                <a:ea typeface="DM Sans"/>
                <a:cs typeface="DM Sans"/>
                <a:sym typeface="DM Sans"/>
              </a:rPr>
              <a:t>contenido.</a:t>
            </a:r>
            <a:r>
              <a:rPr lang="es">
                <a:solidFill>
                  <a:schemeClr val="dk1"/>
                </a:solidFill>
                <a:latin typeface="DM Sans"/>
                <a:ea typeface="DM Sans"/>
                <a:cs typeface="DM Sans"/>
                <a:sym typeface="DM Sans"/>
              </a:rPr>
              <a:t>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5b72608177_1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5b72608177_1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5b72608177_1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5b72608177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5b72608177_1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5b72608177_1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b72608177_1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5b72608177_1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b72608177_1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5b72608177_1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5b72608177_1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5b72608177_1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b7260817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b7260817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Comentar que primero </a:t>
            </a:r>
            <a:r>
              <a:rPr lang="es">
                <a:solidFill>
                  <a:schemeClr val="dk1"/>
                </a:solidFill>
                <a:latin typeface="DM Sans"/>
                <a:ea typeface="DM Sans"/>
                <a:cs typeface="DM Sans"/>
                <a:sym typeface="DM Sans"/>
              </a:rPr>
              <a:t>conversarán</a:t>
            </a:r>
            <a:r>
              <a:rPr lang="es">
                <a:solidFill>
                  <a:schemeClr val="dk1"/>
                </a:solidFill>
                <a:latin typeface="DM Sans"/>
                <a:ea typeface="DM Sans"/>
                <a:cs typeface="DM Sans"/>
                <a:sym typeface="DM Sans"/>
              </a:rPr>
              <a:t> y presentarán la modalidad y luego pasarán a la clase.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5b72608177_1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25b72608177_1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5b72608177_1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5b72608177_1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a5f47d3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25a5f47d3d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1ffc980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1f1ffc980f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f1ffc980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f1ffc980f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Profe: </a:t>
            </a:r>
            <a:r>
              <a:rPr lang="es">
                <a:latin typeface="DM Sans"/>
                <a:ea typeface="DM Sans"/>
                <a:cs typeface="DM Sans"/>
                <a:sym typeface="DM Sans"/>
              </a:rPr>
              <a:t>Se presenta únicamente en la primera </a:t>
            </a:r>
            <a:r>
              <a:rPr lang="es">
                <a:latin typeface="DM Sans"/>
                <a:ea typeface="DM Sans"/>
                <a:cs typeface="DM Sans"/>
                <a:sym typeface="DM Sans"/>
              </a:rPr>
              <a:t>unidad</a:t>
            </a:r>
            <a:r>
              <a:rPr lang="es">
                <a:latin typeface="DM Sans"/>
                <a:ea typeface="DM Sans"/>
                <a:cs typeface="DM Sans"/>
                <a:sym typeface="DM Sans"/>
              </a:rPr>
              <a:t>.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5b72608177_1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5b72608177_1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Retomar dudas o preguntas.</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b72608177_1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5b72608177_1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b72608177_1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5b72608177_1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b72608177_1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5b72608177_1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México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CONOCIMIENTOS PREVIOS DE </a:t>
            </a:r>
            <a:r>
              <a:rPr b="1" i="1" lang="es">
                <a:solidFill>
                  <a:schemeClr val="dk1"/>
                </a:solidFill>
                <a:latin typeface="DM Sans"/>
                <a:ea typeface="DM Sans"/>
                <a:cs typeface="DM Sans"/>
                <a:sym typeface="DM Sans"/>
              </a:rPr>
              <a:t>(TEMA RELACIONADO)</a:t>
            </a:r>
            <a:r>
              <a:rPr b="1"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b72608177_1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5b72608177_1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b72608177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5b72608177_1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t/>
            </a:r>
            <a:endParaRPr>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b72608177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5b72608177_3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2" name="Shape 32"/>
        <p:cNvGrpSpPr/>
        <p:nvPr/>
      </p:nvGrpSpPr>
      <p:grpSpPr>
        <a:xfrm>
          <a:off x="0" y="0"/>
          <a:ext cx="0" cy="0"/>
          <a:chOff x="0" y="0"/>
          <a:chExt cx="0" cy="0"/>
        </a:xfrm>
      </p:grpSpPr>
      <p:sp>
        <p:nvSpPr>
          <p:cNvPr id="33" name="Google Shape;33;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 name="Google Shape;34;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5" name="Google Shape;35;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 name="Google Shape;52;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2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9" name="Shape 59"/>
        <p:cNvGrpSpPr/>
        <p:nvPr/>
      </p:nvGrpSpPr>
      <p:grpSpPr>
        <a:xfrm>
          <a:off x="0" y="0"/>
          <a:ext cx="0" cy="0"/>
          <a:chOff x="0" y="0"/>
          <a:chExt cx="0" cy="0"/>
        </a:xfrm>
      </p:grpSpPr>
      <p:sp>
        <p:nvSpPr>
          <p:cNvPr id="60" name="Google Shape;60;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62" name="Google Shape;62;p2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 name="Shape 75"/>
        <p:cNvGrpSpPr/>
        <p:nvPr/>
      </p:nvGrpSpPr>
      <p:grpSpPr>
        <a:xfrm>
          <a:off x="0" y="0"/>
          <a:ext cx="0" cy="0"/>
          <a:chOff x="0" y="0"/>
          <a:chExt cx="0" cy="0"/>
        </a:xfrm>
      </p:grpSpPr>
      <p:sp>
        <p:nvSpPr>
          <p:cNvPr id="76" name="Google Shape;76;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7" name="Google Shape;77;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8" name="Google Shape;7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3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1" name="Google Shape;8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6" name="Shape 86"/>
        <p:cNvGrpSpPr/>
        <p:nvPr/>
      </p:nvGrpSpPr>
      <p:grpSpPr>
        <a:xfrm>
          <a:off x="0" y="0"/>
          <a:ext cx="0" cy="0"/>
          <a:chOff x="0" y="0"/>
          <a:chExt cx="0" cy="0"/>
        </a:xfrm>
      </p:grpSpPr>
      <p:sp>
        <p:nvSpPr>
          <p:cNvPr id="87" name="Google Shape;8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9" name="Google Shape;89;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0" name="Google Shape;9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 name="Google Shape;9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7" name="Google Shape;9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 name="Shape 98"/>
        <p:cNvGrpSpPr/>
        <p:nvPr/>
      </p:nvGrpSpPr>
      <p:grpSpPr>
        <a:xfrm>
          <a:off x="0" y="0"/>
          <a:ext cx="0" cy="0"/>
          <a:chOff x="0" y="0"/>
          <a:chExt cx="0" cy="0"/>
        </a:xfrm>
      </p:grpSpPr>
      <p:sp>
        <p:nvSpPr>
          <p:cNvPr id="99" name="Google Shape;99;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 name="Google Shape;10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4" name="Google Shape;104;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5" name="Google Shape;105;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6" name="Google Shape;10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9" name="Google Shape;10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sp>
        <p:nvSpPr>
          <p:cNvPr id="111" name="Google Shape;111;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13" name="Google Shape;11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
        <p:nvSpPr>
          <p:cNvPr id="115" name="Google Shape;11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spTree>
      <p:nvGrpSpPr>
        <p:cNvPr id="116" name="Shape 116"/>
        <p:cNvGrpSpPr/>
        <p:nvPr/>
      </p:nvGrpSpPr>
      <p:grpSpPr>
        <a:xfrm>
          <a:off x="0" y="0"/>
          <a:ext cx="0" cy="0"/>
          <a:chOff x="0" y="0"/>
          <a:chExt cx="0" cy="0"/>
        </a:xfrm>
      </p:grpSpPr>
      <p:pic>
        <p:nvPicPr>
          <p:cNvPr id="117" name="Google Shape;117;p4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spTree>
      <p:nvGrpSpPr>
        <p:cNvPr id="118" name="Shape 118"/>
        <p:cNvGrpSpPr/>
        <p:nvPr/>
      </p:nvGrpSpPr>
      <p:grpSpPr>
        <a:xfrm>
          <a:off x="0" y="0"/>
          <a:ext cx="0" cy="0"/>
          <a:chOff x="0" y="0"/>
          <a:chExt cx="0" cy="0"/>
        </a:xfrm>
      </p:grpSpPr>
      <p:pic>
        <p:nvPicPr>
          <p:cNvPr id="119" name="Google Shape;119;p4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24" name="Shape 124"/>
        <p:cNvGrpSpPr/>
        <p:nvPr/>
      </p:nvGrpSpPr>
      <p:grpSpPr>
        <a:xfrm>
          <a:off x="0" y="0"/>
          <a:ext cx="0" cy="0"/>
          <a:chOff x="0" y="0"/>
          <a:chExt cx="0" cy="0"/>
        </a:xfrm>
      </p:grpSpPr>
      <p:sp>
        <p:nvSpPr>
          <p:cNvPr id="125" name="Google Shape;125;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6" name="Google Shape;126;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27" name="Google Shape;127;p4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4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0" name="Shape 130"/>
        <p:cNvGrpSpPr/>
        <p:nvPr/>
      </p:nvGrpSpPr>
      <p:grpSpPr>
        <a:xfrm>
          <a:off x="0" y="0"/>
          <a:ext cx="0" cy="0"/>
          <a:chOff x="0" y="0"/>
          <a:chExt cx="0" cy="0"/>
        </a:xfrm>
      </p:grpSpPr>
      <p:pic>
        <p:nvPicPr>
          <p:cNvPr id="131" name="Google Shape;131;p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2" name="Google Shape;132;p4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4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40" name="Shape 140"/>
        <p:cNvGrpSpPr/>
        <p:nvPr/>
      </p:nvGrpSpPr>
      <p:grpSpPr>
        <a:xfrm>
          <a:off x="0" y="0"/>
          <a:ext cx="0" cy="0"/>
          <a:chOff x="0" y="0"/>
          <a:chExt cx="0" cy="0"/>
        </a:xfrm>
      </p:grpSpPr>
      <p:pic>
        <p:nvPicPr>
          <p:cNvPr id="141" name="Google Shape;141;p4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148" name="Shape 148"/>
        <p:cNvGrpSpPr/>
        <p:nvPr/>
      </p:nvGrpSpPr>
      <p:grpSpPr>
        <a:xfrm>
          <a:off x="0" y="0"/>
          <a:ext cx="0" cy="0"/>
          <a:chOff x="0" y="0"/>
          <a:chExt cx="0" cy="0"/>
        </a:xfrm>
      </p:grpSpPr>
      <p:pic>
        <p:nvPicPr>
          <p:cNvPr id="149" name="Google Shape;149;p53"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6" Type="http://schemas.openxmlformats.org/officeDocument/2006/relationships/theme" Target="../theme/theme4.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2.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69" name="Shape 69"/>
        <p:cNvGrpSpPr/>
        <p:nvPr/>
      </p:nvGrpSpPr>
      <p:grpSpPr>
        <a:xfrm>
          <a:off x="0" y="0"/>
          <a:ext cx="0" cy="0"/>
          <a:chOff x="0" y="0"/>
          <a:chExt cx="0" cy="0"/>
        </a:xfrm>
      </p:grpSpPr>
      <p:sp>
        <p:nvSpPr>
          <p:cNvPr id="70" name="Google Shape;7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1" name="Google Shape;7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2" name="Google Shape;7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0" name="Shape 120"/>
        <p:cNvGrpSpPr/>
        <p:nvPr/>
      </p:nvGrpSpPr>
      <p:grpSpPr>
        <a:xfrm>
          <a:off x="0" y="0"/>
          <a:ext cx="0" cy="0"/>
          <a:chOff x="0" y="0"/>
          <a:chExt cx="0" cy="0"/>
        </a:xfrm>
      </p:grpSpPr>
      <p:sp>
        <p:nvSpPr>
          <p:cNvPr id="121" name="Google Shape;12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2" name="Google Shape;122;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3" name="Google Shape;12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41.jp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hyperlink" Target="https://drive.google.com/drive/u/0/folders/1_LPzEC46hAqVEEVfPNnYBVkqCnR1VvQo" TargetMode="External"/><Relationship Id="rId4" Type="http://schemas.openxmlformats.org/officeDocument/2006/relationships/image" Target="../media/image40.gif"/><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50.png"/><Relationship Id="rId13" Type="http://schemas.openxmlformats.org/officeDocument/2006/relationships/image" Target="../media/image48.png"/><Relationship Id="rId12"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58.png"/><Relationship Id="rId9" Type="http://schemas.openxmlformats.org/officeDocument/2006/relationships/image" Target="../media/image62.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59.png"/><Relationship Id="rId8"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0" Type="http://schemas.openxmlformats.org/officeDocument/2006/relationships/hyperlink" Target="https://www.opera.com/es?utm_campaign=%2300%20-%20WW%20-%20Search%20-%20EN%20-%20Branded&amp;gclid=Cj0KCQiA3Y-ABhCnARIsAKYDH7vItKUMYx5DDNUo76Dwilx3LpB4d2-ic9M79xoQbXf6O2RPKUVVlugaAhVkEALw_wcB" TargetMode="External"/><Relationship Id="rId1" Type="http://schemas.openxmlformats.org/officeDocument/2006/relationships/slideLayout" Target="../slideLayouts/slideLayout44.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71.png"/><Relationship Id="rId9" Type="http://schemas.openxmlformats.org/officeDocument/2006/relationships/hyperlink" Target="https://www.mozilla.org/es-AR/firefox/new/" TargetMode="External"/><Relationship Id="rId5" Type="http://schemas.openxmlformats.org/officeDocument/2006/relationships/image" Target="../media/image76.png"/><Relationship Id="rId6" Type="http://schemas.openxmlformats.org/officeDocument/2006/relationships/image" Target="../media/image56.png"/><Relationship Id="rId7" Type="http://schemas.openxmlformats.org/officeDocument/2006/relationships/hyperlink" Target="https://www.google.com/intl/es/chrome/?brand=UUXU&amp;gclid=Cj0KCQiA3Y-ABhCnARIsAKYDH7siyIILz6sp-rc9s7Gz41xrMQsGR3WyCY2D0t0XDIvQ3VnIZj_d43MaAhbJEALw_wcB&amp;gclsrc=aw.ds" TargetMode="External"/><Relationship Id="rId8" Type="http://schemas.openxmlformats.org/officeDocument/2006/relationships/hyperlink" Target="https://www.microsoft.com/es-es/edg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54.png"/><Relationship Id="rId5" Type="http://schemas.openxmlformats.org/officeDocument/2006/relationships/hyperlink" Target="https://code.visualstudio.com/" TargetMode="External"/><Relationship Id="rId6" Type="http://schemas.openxmlformats.org/officeDocument/2006/relationships/hyperlink" Target="https://www.sublimetext.com/3" TargetMode="External"/><Relationship Id="rId7"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es.wikipedia.org/wiki/World_Wide_Web_Consortium" TargetMode="Externa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hyperlink" Target="https://developer.mozilla.org/es/docs/Web/JavaScript/Data_structures" TargetMode="Externa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7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78.png"/><Relationship Id="rId5" Type="http://schemas.openxmlformats.org/officeDocument/2006/relationships/image" Target="../media/image66.png"/><Relationship Id="rId6"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6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47.xml.rels><?xml version="1.0" encoding="UTF-8" standalone="yes"?><Relationships xmlns="http://schemas.openxmlformats.org/package/2006/relationships"><Relationship Id="rId10"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youtube.com/playlist?list=PL_-j_Nxetw-EfDh9iHJ7s_iQykEF9Mpwe" TargetMode="External"/><Relationship Id="rId4" Type="http://schemas.openxmlformats.org/officeDocument/2006/relationships/hyperlink" Target="https://www.youtube.com/playlist?list=PL_-j_Nxetw-FaOxk6-PzpmujOYNhToNlt" TargetMode="External"/><Relationship Id="rId9" Type="http://schemas.openxmlformats.org/officeDocument/2006/relationships/hyperlink" Target="https://www.youtube.com/playlist?list=PL_-j_Nxetw-FhVw9cwTayaFTaOPTUBC7y" TargetMode="External"/><Relationship Id="rId5" Type="http://schemas.openxmlformats.org/officeDocument/2006/relationships/hyperlink" Target="https://www.youtube.com/playlist?list=PL_-j_Nxetw-HUc0MTf8MVj3oFtT_OeffM" TargetMode="External"/><Relationship Id="rId6" Type="http://schemas.openxmlformats.org/officeDocument/2006/relationships/hyperlink" Target="https://www.youtube.com/playlist?list=PL_-j_Nxetw-GGSiu_0KAQKktto9-lOtaO" TargetMode="External"/><Relationship Id="rId7" Type="http://schemas.openxmlformats.org/officeDocument/2006/relationships/hyperlink" Target="https://www.youtube.com/playlist?list=PL_-j_Nxetw-HUemJyXLr18G5l5t3VU_Eh" TargetMode="External"/><Relationship Id="rId8" Type="http://schemas.openxmlformats.org/officeDocument/2006/relationships/hyperlink" Target="https://www.youtube.com/playlist?list=PL_-j_Nxetw-E1YOlrXMfvF3TQPa0VJDh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s://teloexplicocongatitos.com/poster/tlecg08" TargetMode="External"/><Relationship Id="rId5" Type="http://schemas.openxmlformats.org/officeDocument/2006/relationships/hyperlink" Target="http://little-dot.toxicode.fr/?hour-of-code" TargetMode="External"/><Relationship Id="rId6" Type="http://schemas.openxmlformats.org/officeDocument/2006/relationships/hyperlink" Target="https://code.visualstudio.com/" TargetMode="External"/><Relationship Id="rId7"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3.jp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5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155" name="Google Shape;155;p54"/>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156" name="Google Shape;156;p54"/>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pic>
        <p:nvPicPr>
          <p:cNvPr id="157" name="Google Shape;157;p54"/>
          <p:cNvPicPr preferRelativeResize="0"/>
          <p:nvPr/>
        </p:nvPicPr>
        <p:blipFill>
          <a:blip r:embed="rId4">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63"/>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APLICACIÓN WEB INTERACTIVA</a:t>
            </a:r>
            <a:endParaRPr b="1" i="0" sz="4000" u="none" cap="none" strike="noStrike">
              <a:solidFill>
                <a:schemeClr val="dk1"/>
              </a:solidFill>
              <a:latin typeface="DM Sans"/>
              <a:ea typeface="DM Sans"/>
              <a:cs typeface="DM Sans"/>
              <a:sym typeface="DM Sans"/>
            </a:endParaRPr>
          </a:p>
        </p:txBody>
      </p:sp>
      <p:sp>
        <p:nvSpPr>
          <p:cNvPr id="229" name="Google Shape;229;p63"/>
          <p:cNvSpPr txBox="1"/>
          <p:nvPr/>
        </p:nvSpPr>
        <p:spPr>
          <a:xfrm>
            <a:off x="457350" y="2562575"/>
            <a:ext cx="4730100" cy="232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 </a:t>
            </a:r>
            <a:endParaRPr b="1"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Crearás una página web interactiva</a:t>
            </a:r>
            <a:r>
              <a:rPr b="0" i="0" lang="es" sz="1350" u="none" cap="none" strike="noStrike">
                <a:solidFill>
                  <a:schemeClr val="dk1"/>
                </a:solidFill>
                <a:latin typeface="DM Sans"/>
                <a:ea typeface="DM Sans"/>
                <a:cs typeface="DM Sans"/>
                <a:sym typeface="DM Sans"/>
              </a:rPr>
              <a:t> de la temática que elijas en JavaScript que permitirá simular distintos procesos.</a:t>
            </a:r>
            <a:r>
              <a:rPr b="1" i="0" lang="es" sz="1350" u="none" cap="none" strike="noStrike">
                <a:solidFill>
                  <a:schemeClr val="dk1"/>
                </a:solidFill>
                <a:latin typeface="DM Sans"/>
                <a:ea typeface="DM Sans"/>
                <a:cs typeface="DM Sans"/>
                <a:sym typeface="DM Sans"/>
              </a:rPr>
              <a:t> Un “simulador”</a:t>
            </a:r>
            <a:r>
              <a:rPr b="0" i="0" lang="es" sz="1350" u="none" cap="none" strike="noStrike">
                <a:solidFill>
                  <a:schemeClr val="dk1"/>
                </a:solidFill>
                <a:latin typeface="DM Sans"/>
                <a:ea typeface="DM Sans"/>
                <a:cs typeface="DM Sans"/>
                <a:sym typeface="DM Sans"/>
              </a:rPr>
              <a:t> es un programa que soluciona ciertas tareas y proporciona al usuario información de valor. </a:t>
            </a:r>
            <a:r>
              <a:rPr b="1" i="0" lang="es" sz="1350" u="none" cap="none" strike="noStrike">
                <a:solidFill>
                  <a:schemeClr val="dk1"/>
                </a:solidFill>
                <a:latin typeface="DM Sans"/>
                <a:ea typeface="DM Sans"/>
                <a:cs typeface="DM Sans"/>
                <a:sym typeface="DM Sans"/>
              </a:rPr>
              <a:t>Utilizarás </a:t>
            </a:r>
            <a:r>
              <a:rPr b="1" lang="es" sz="1350">
                <a:solidFill>
                  <a:schemeClr val="dk1"/>
                </a:solidFill>
                <a:latin typeface="DM Sans"/>
                <a:ea typeface="DM Sans"/>
                <a:cs typeface="DM Sans"/>
                <a:sym typeface="DM Sans"/>
              </a:rPr>
              <a:t>FETCH</a:t>
            </a:r>
            <a:r>
              <a:rPr b="1" i="0" lang="es" sz="1350" u="none" cap="none" strike="noStrike">
                <a:solidFill>
                  <a:schemeClr val="dk1"/>
                </a:solidFill>
                <a:latin typeface="DM Sans"/>
                <a:ea typeface="DM Sans"/>
                <a:cs typeface="DM Sans"/>
                <a:sym typeface="DM Sans"/>
              </a:rPr>
              <a:t> y JSON</a:t>
            </a:r>
            <a:r>
              <a:rPr b="0" i="0" lang="es" sz="1350" u="none" cap="none" strike="noStrike">
                <a:solidFill>
                  <a:schemeClr val="dk1"/>
                </a:solidFill>
                <a:latin typeface="DM Sans"/>
                <a:ea typeface="DM Sans"/>
                <a:cs typeface="DM Sans"/>
                <a:sym typeface="DM Sans"/>
              </a:rPr>
              <a:t> para obtener datos y diversas herramientas de JS como </a:t>
            </a:r>
            <a:r>
              <a:rPr b="1" i="0" lang="es" sz="1350" u="none" cap="none" strike="noStrike">
                <a:solidFill>
                  <a:schemeClr val="dk1"/>
                </a:solidFill>
                <a:latin typeface="DM Sans"/>
                <a:ea typeface="DM Sans"/>
                <a:cs typeface="DM Sans"/>
                <a:sym typeface="DM Sans"/>
              </a:rPr>
              <a:t>librerías, promises, async y frameworks</a:t>
            </a:r>
            <a:r>
              <a:rPr b="0" i="0" lang="es" sz="1350" u="none" cap="none" strike="noStrike">
                <a:solidFill>
                  <a:schemeClr val="dk1"/>
                </a:solidFill>
                <a:latin typeface="DM Sans"/>
                <a:ea typeface="DM Sans"/>
                <a:cs typeface="DM Sans"/>
                <a:sym typeface="DM Sans"/>
              </a:rPr>
              <a:t> para controlar eventos en la interfaz y producir animaciones en respuesta. </a:t>
            </a:r>
            <a:endParaRPr b="0" i="0" sz="1350" u="none" cap="none" strike="noStrike">
              <a:solidFill>
                <a:schemeClr val="dk1"/>
              </a:solidFill>
              <a:latin typeface="DM Sans"/>
              <a:ea typeface="DM Sans"/>
              <a:cs typeface="DM Sans"/>
              <a:sym typeface="DM Sans"/>
            </a:endParaRPr>
          </a:p>
        </p:txBody>
      </p:sp>
      <p:sp>
        <p:nvSpPr>
          <p:cNvPr id="230" name="Google Shape;230;p6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pic>
        <p:nvPicPr>
          <p:cNvPr id="231" name="Google Shape;231;p63"/>
          <p:cNvPicPr preferRelativeResize="0"/>
          <p:nvPr/>
        </p:nvPicPr>
        <p:blipFill rotWithShape="1">
          <a:blip r:embed="rId3">
            <a:alphaModFix/>
          </a:blip>
          <a:srcRect b="3051" l="0" r="0" t="3060"/>
          <a:stretch/>
        </p:blipFill>
        <p:spPr>
          <a:xfrm>
            <a:off x="5712875" y="468275"/>
            <a:ext cx="2923973" cy="4118748"/>
          </a:xfrm>
          <a:prstGeom prst="rect">
            <a:avLst/>
          </a:prstGeom>
          <a:noFill/>
          <a:ln>
            <a:noFill/>
          </a:ln>
        </p:spPr>
      </p:pic>
      <p:grpSp>
        <p:nvGrpSpPr>
          <p:cNvPr id="232" name="Google Shape;232;p63"/>
          <p:cNvGrpSpPr/>
          <p:nvPr/>
        </p:nvGrpSpPr>
        <p:grpSpPr>
          <a:xfrm>
            <a:off x="457346" y="468299"/>
            <a:ext cx="431074" cy="431074"/>
            <a:chOff x="7208351" y="2467173"/>
            <a:chExt cx="738900" cy="738900"/>
          </a:xfrm>
        </p:grpSpPr>
        <p:sp>
          <p:nvSpPr>
            <p:cNvPr id="233" name="Google Shape;233;p6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4" name="Google Shape;234;p63" title="ícono de proyecto final"/>
            <p:cNvPicPr preferRelativeResize="0"/>
            <p:nvPr/>
          </p:nvPicPr>
          <p:blipFill rotWithShape="1">
            <a:blip r:embed="rId4">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4"/>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Proyectos de nuestros estudiantes</a:t>
            </a:r>
            <a:endParaRPr b="1" i="0" sz="4000" u="none" cap="none" strike="noStrike">
              <a:solidFill>
                <a:schemeClr val="dk1"/>
              </a:solidFill>
              <a:latin typeface="DM Sans"/>
              <a:ea typeface="DM Sans"/>
              <a:cs typeface="DM Sans"/>
              <a:sym typeface="DM Sans"/>
            </a:endParaRPr>
          </a:p>
        </p:txBody>
      </p:sp>
      <p:sp>
        <p:nvSpPr>
          <p:cNvPr id="240" name="Google Shape;240;p64"/>
          <p:cNvSpPr txBox="1"/>
          <p:nvPr/>
        </p:nvSpPr>
        <p:spPr>
          <a:xfrm>
            <a:off x="473350" y="24622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a:t>
            </a:r>
            <a:r>
              <a:rPr b="0" i="0" lang="es" sz="1350" u="sng" cap="none" strike="noStrike">
                <a:solidFill>
                  <a:schemeClr val="hlink"/>
                </a:solidFill>
                <a:latin typeface="DM Sans"/>
                <a:ea typeface="DM Sans"/>
                <a:cs typeface="DM Sans"/>
                <a:sym typeface="DM Sans"/>
                <a:hlinkClick r:id="rId3"/>
              </a:rPr>
              <a:t>este archivo</a:t>
            </a:r>
            <a:r>
              <a:rPr b="0" i="0" lang="es" sz="1350" u="none" cap="none" strike="noStrike">
                <a:solidFill>
                  <a:srgbClr val="000000"/>
                </a:solidFill>
                <a:latin typeface="DM Sans"/>
                <a:ea typeface="DM Sans"/>
                <a:cs typeface="DM Sans"/>
                <a:sym typeface="DM Sans"/>
              </a:rPr>
              <a:t> podrán ver 3</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Proyectos Finales </a:t>
            </a:r>
            <a:r>
              <a:rPr lang="es" sz="1350">
                <a:latin typeface="DM Sans"/>
                <a:ea typeface="DM Sans"/>
                <a:cs typeface="DM Sans"/>
                <a:sym typeface="DM Sans"/>
              </a:rPr>
              <a:t>sobre: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Realizados por </a:t>
            </a:r>
            <a:r>
              <a:rPr b="0" i="0" lang="es" sz="1350" u="none" cap="none" strike="noStrike">
                <a:solidFill>
                  <a:srgbClr val="000000"/>
                </a:solidFill>
                <a:latin typeface="DM Sans"/>
                <a:ea typeface="DM Sans"/>
                <a:cs typeface="DM Sans"/>
                <a:sym typeface="DM Sans"/>
              </a:rPr>
              <a:t>estudiantes de este curso de comisiones anteriores. Recuerda que tienes </a:t>
            </a:r>
            <a:r>
              <a:rPr b="1" i="0" lang="es" sz="1350" u="none" cap="none" strike="noStrike">
                <a:solidFill>
                  <a:srgbClr val="000000"/>
                </a:solidFill>
                <a:latin typeface="DM Sans"/>
                <a:ea typeface="DM Sans"/>
                <a:cs typeface="DM Sans"/>
                <a:sym typeface="DM Sans"/>
              </a:rPr>
              <a:t>10 días </a:t>
            </a:r>
            <a:r>
              <a:rPr b="1" lang="es" sz="1350">
                <a:latin typeface="DM Sans"/>
                <a:ea typeface="DM Sans"/>
                <a:cs typeface="DM Sans"/>
                <a:sym typeface="DM Sans"/>
              </a:rPr>
              <a:t>a partir de la última clase </a:t>
            </a:r>
            <a:r>
              <a:rPr lang="es" sz="1350">
                <a:latin typeface="DM Sans"/>
                <a:ea typeface="DM Sans"/>
                <a:cs typeface="DM Sans"/>
                <a:sym typeface="DM Sans"/>
              </a:rPr>
              <a:t>para entregarlo.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¡Esperamos que les resulten inspiradores!</a:t>
            </a:r>
            <a:endParaRPr b="1" i="0" sz="1350" u="none" cap="none" strike="noStrike">
              <a:solidFill>
                <a:srgbClr val="000000"/>
              </a:solidFill>
              <a:latin typeface="DM Sans"/>
              <a:ea typeface="DM Sans"/>
              <a:cs typeface="DM Sans"/>
              <a:sym typeface="DM Sans"/>
            </a:endParaRPr>
          </a:p>
        </p:txBody>
      </p:sp>
      <p:sp>
        <p:nvSpPr>
          <p:cNvPr id="241" name="Google Shape;241;p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pic>
        <p:nvPicPr>
          <p:cNvPr id="242" name="Google Shape;242;p64" title="gif de oveja animada haciendo el gesto de &quot;ok&quot;"/>
          <p:cNvPicPr preferRelativeResize="0"/>
          <p:nvPr/>
        </p:nvPicPr>
        <p:blipFill rotWithShape="1">
          <a:blip r:embed="rId4">
            <a:alphaModFix/>
          </a:blip>
          <a:srcRect b="0" l="0" r="0" t="0"/>
          <a:stretch/>
        </p:blipFill>
        <p:spPr>
          <a:xfrm>
            <a:off x="5085174" y="2301538"/>
            <a:ext cx="2497675" cy="1960675"/>
          </a:xfrm>
          <a:prstGeom prst="rect">
            <a:avLst/>
          </a:prstGeom>
          <a:noFill/>
          <a:ln>
            <a:noFill/>
          </a:ln>
        </p:spPr>
      </p:pic>
      <p:grpSp>
        <p:nvGrpSpPr>
          <p:cNvPr id="243" name="Google Shape;243;p64"/>
          <p:cNvGrpSpPr/>
          <p:nvPr/>
        </p:nvGrpSpPr>
        <p:grpSpPr>
          <a:xfrm>
            <a:off x="547335" y="483074"/>
            <a:ext cx="401518" cy="401518"/>
            <a:chOff x="7208351" y="2467173"/>
            <a:chExt cx="738900" cy="738900"/>
          </a:xfrm>
        </p:grpSpPr>
        <p:sp>
          <p:nvSpPr>
            <p:cNvPr id="244" name="Google Shape;244;p6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64" title="ícono de proyecto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251" name="Google Shape;251;p65"/>
          <p:cNvGrpSpPr/>
          <p:nvPr/>
        </p:nvGrpSpPr>
        <p:grpSpPr>
          <a:xfrm>
            <a:off x="457346" y="468299"/>
            <a:ext cx="431074" cy="431074"/>
            <a:chOff x="7208351" y="2467173"/>
            <a:chExt cx="738900" cy="738900"/>
          </a:xfrm>
        </p:grpSpPr>
        <p:sp>
          <p:nvSpPr>
            <p:cNvPr id="252" name="Google Shape;252;p6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65"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aphicFrame>
        <p:nvGraphicFramePr>
          <p:cNvPr id="254" name="Google Shape;254;p65"/>
          <p:cNvGraphicFramePr/>
          <p:nvPr/>
        </p:nvGraphicFramePr>
        <p:xfrm>
          <a:off x="1128775" y="1696775"/>
          <a:ext cx="3000000" cy="3000000"/>
        </p:xfrm>
        <a:graphic>
          <a:graphicData uri="http://schemas.openxmlformats.org/drawingml/2006/table">
            <a:tbl>
              <a:tblPr>
                <a:noFill/>
                <a:tableStyleId>{0DFBBFE6-30F5-44E8-B042-F7650BF01F80}</a:tableStyleId>
              </a:tblPr>
              <a:tblGrid>
                <a:gridCol w="1713375"/>
                <a:gridCol w="3547575"/>
                <a:gridCol w="1625500"/>
              </a:tblGrid>
              <a:tr h="331075">
                <a:tc>
                  <a:txBody>
                    <a:bodyPr/>
                    <a:lstStyle/>
                    <a:p>
                      <a:pPr indent="0" lvl="0" marL="0" marR="0" rtl="0" algn="ctr">
                        <a:lnSpc>
                          <a:spcPct val="100000"/>
                        </a:lnSpc>
                        <a:spcBef>
                          <a:spcPts val="0"/>
                        </a:spcBef>
                        <a:spcAft>
                          <a:spcPts val="0"/>
                        </a:spcAft>
                        <a:buClr>
                          <a:srgbClr val="000000"/>
                        </a:buClr>
                        <a:buSzPts val="1800"/>
                        <a:buFont typeface="Arial"/>
                        <a:buNone/>
                      </a:pPr>
                      <a:r>
                        <a:rPr b="1" i="1" lang="es" sz="1350" u="none" cap="none" strike="noStrike">
                          <a:latin typeface="DM Sans"/>
                          <a:ea typeface="DM Sans"/>
                          <a:cs typeface="DM Sans"/>
                          <a:sym typeface="DM Sans"/>
                        </a:rPr>
                        <a:t>ENTREGA</a:t>
                      </a:r>
                      <a:endParaRPr b="1" i="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i="1" lang="es" sz="1350" u="none" cap="none" strike="noStrike">
                          <a:latin typeface="DM Sans"/>
                          <a:ea typeface="DM Sans"/>
                          <a:cs typeface="DM Sans"/>
                          <a:sym typeface="DM Sans"/>
                        </a:rPr>
                        <a:t>REQUISITO</a:t>
                      </a:r>
                      <a:endParaRPr b="1" i="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i="1" lang="es" sz="1350" u="none" cap="none" strike="noStrike">
                          <a:latin typeface="DM Sans"/>
                          <a:ea typeface="DM Sans"/>
                          <a:cs typeface="DM Sans"/>
                          <a:sym typeface="DM Sans"/>
                        </a:rPr>
                        <a:t>FECHA</a:t>
                      </a:r>
                      <a:endParaRPr b="1" i="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FF6A"/>
                    </a:solidFill>
                  </a:tcPr>
                </a:tc>
              </a:tr>
              <a:tr h="537225">
                <a:tc>
                  <a:txBody>
                    <a:bodyPr/>
                    <a:lstStyle/>
                    <a:p>
                      <a:pPr indent="0" lvl="0" marL="0" marR="0" rtl="0" algn="ctr">
                        <a:lnSpc>
                          <a:spcPct val="100000"/>
                        </a:lnSpc>
                        <a:spcBef>
                          <a:spcPts val="0"/>
                        </a:spcBef>
                        <a:spcAft>
                          <a:spcPts val="0"/>
                        </a:spcAft>
                        <a:buClr>
                          <a:srgbClr val="000000"/>
                        </a:buClr>
                        <a:buSzPts val="1300"/>
                        <a:buFont typeface="Arial"/>
                        <a:buNone/>
                      </a:pPr>
                      <a:r>
                        <a:rPr b="1" lang="es" sz="1350" u="none" cap="none" strike="noStrike">
                          <a:latin typeface="DM Sans"/>
                          <a:ea typeface="DM Sans"/>
                          <a:cs typeface="DM Sans"/>
                          <a:sym typeface="DM Sans"/>
                        </a:rPr>
                        <a:t>1° entrega</a:t>
                      </a:r>
                      <a:endParaRPr b="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s" sz="1350" u="none" cap="none" strike="noStrike">
                          <a:latin typeface="DM Sans"/>
                          <a:ea typeface="DM Sans"/>
                          <a:cs typeface="DM Sans"/>
                          <a:sym typeface="DM Sans"/>
                        </a:rPr>
                        <a:t>Estructura HTML y CSS del proyecto. </a:t>
                      </a:r>
                      <a:r>
                        <a:rPr lang="es" sz="1350">
                          <a:latin typeface="DM Sans"/>
                          <a:ea typeface="DM Sans"/>
                          <a:cs typeface="DM Sans"/>
                          <a:sym typeface="DM Sans"/>
                        </a:rPr>
                        <a:t>Emplear estructuras </a:t>
                      </a:r>
                      <a:r>
                        <a:rPr lang="es" sz="1350" u="none" cap="none" strike="noStrike">
                          <a:latin typeface="DM Sans"/>
                          <a:ea typeface="DM Sans"/>
                          <a:cs typeface="DM Sans"/>
                          <a:sym typeface="DM Sans"/>
                        </a:rPr>
                        <a:t>JS necesarias</a:t>
                      </a:r>
                      <a:r>
                        <a:rPr lang="es" sz="1350">
                          <a:latin typeface="DM Sans"/>
                          <a:ea typeface="DM Sans"/>
                          <a:cs typeface="DM Sans"/>
                          <a:sym typeface="DM Sans"/>
                        </a:rPr>
                        <a:t>.</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s" sz="1350">
                          <a:latin typeface="DM Sans"/>
                          <a:ea typeface="DM Sans"/>
                          <a:cs typeface="DM Sans"/>
                          <a:sym typeface="DM Sans"/>
                        </a:rPr>
                        <a:t>Unidad</a:t>
                      </a:r>
                      <a:r>
                        <a:rPr lang="es" sz="1350" u="none" cap="none" strike="noStrike">
                          <a:latin typeface="DM Sans"/>
                          <a:ea typeface="DM Sans"/>
                          <a:cs typeface="DM Sans"/>
                          <a:sym typeface="DM Sans"/>
                        </a:rPr>
                        <a:t> N° </a:t>
                      </a:r>
                      <a:r>
                        <a:rPr lang="es" sz="1350">
                          <a:latin typeface="DM Sans"/>
                          <a:ea typeface="DM Sans"/>
                          <a:cs typeface="DM Sans"/>
                          <a:sym typeface="DM Sans"/>
                        </a:rPr>
                        <a:t>4</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7225">
                <a:tc>
                  <a:txBody>
                    <a:bodyPr/>
                    <a:lstStyle/>
                    <a:p>
                      <a:pPr indent="0" lvl="0" marL="0" marR="0" rtl="0" algn="ctr">
                        <a:lnSpc>
                          <a:spcPct val="100000"/>
                        </a:lnSpc>
                        <a:spcBef>
                          <a:spcPts val="0"/>
                        </a:spcBef>
                        <a:spcAft>
                          <a:spcPts val="0"/>
                        </a:spcAft>
                        <a:buClr>
                          <a:srgbClr val="000000"/>
                        </a:buClr>
                        <a:buSzPts val="1300"/>
                        <a:buFont typeface="Arial"/>
                        <a:buNone/>
                      </a:pPr>
                      <a:r>
                        <a:rPr b="1" lang="es" sz="1350" u="none" cap="none" strike="noStrike">
                          <a:latin typeface="DM Sans"/>
                          <a:ea typeface="DM Sans"/>
                          <a:cs typeface="DM Sans"/>
                          <a:sym typeface="DM Sans"/>
                        </a:rPr>
                        <a:t>2° entrega</a:t>
                      </a:r>
                      <a:endParaRPr b="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350" u="none" cap="none" strike="noStrike">
                          <a:solidFill>
                            <a:srgbClr val="000000"/>
                          </a:solidFill>
                          <a:latin typeface="DM Sans"/>
                          <a:ea typeface="DM Sans"/>
                          <a:cs typeface="DM Sans"/>
                          <a:sym typeface="DM Sans"/>
                        </a:rPr>
                        <a:t>Agregar uso de JSON y Storage. DOM y eventos del usuario.</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350">
                          <a:latin typeface="DM Sans"/>
                          <a:ea typeface="DM Sans"/>
                          <a:cs typeface="DM Sans"/>
                          <a:sym typeface="DM Sans"/>
                        </a:rPr>
                        <a:t>Unidad</a:t>
                      </a:r>
                      <a:r>
                        <a:rPr lang="es" sz="1350" u="none" cap="none" strike="noStrike">
                          <a:latin typeface="DM Sans"/>
                          <a:ea typeface="DM Sans"/>
                          <a:cs typeface="DM Sans"/>
                          <a:sym typeface="DM Sans"/>
                        </a:rPr>
                        <a:t> </a:t>
                      </a:r>
                      <a:r>
                        <a:rPr lang="es" sz="1350" u="none" cap="none" strike="noStrike">
                          <a:solidFill>
                            <a:srgbClr val="000000"/>
                          </a:solidFill>
                          <a:latin typeface="DM Sans"/>
                          <a:ea typeface="DM Sans"/>
                          <a:cs typeface="DM Sans"/>
                          <a:sym typeface="DM Sans"/>
                        </a:rPr>
                        <a:t> N° </a:t>
                      </a:r>
                      <a:r>
                        <a:rPr lang="es" sz="1350" u="none" cap="none" strike="noStrike">
                          <a:latin typeface="DM Sans"/>
                          <a:ea typeface="DM Sans"/>
                          <a:cs typeface="DM Sans"/>
                          <a:sym typeface="DM Sans"/>
                        </a:rPr>
                        <a:t>7</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23800">
                <a:tc>
                  <a:txBody>
                    <a:bodyPr/>
                    <a:lstStyle/>
                    <a:p>
                      <a:pPr indent="0" lvl="0" marL="0" marR="0" rtl="0" algn="ctr">
                        <a:lnSpc>
                          <a:spcPct val="100000"/>
                        </a:lnSpc>
                        <a:spcBef>
                          <a:spcPts val="0"/>
                        </a:spcBef>
                        <a:spcAft>
                          <a:spcPts val="0"/>
                        </a:spcAft>
                        <a:buClr>
                          <a:srgbClr val="000000"/>
                        </a:buClr>
                        <a:buSzPts val="1300"/>
                        <a:buFont typeface="Arial"/>
                        <a:buNone/>
                      </a:pPr>
                      <a:r>
                        <a:rPr b="1" lang="es" sz="1350" u="none" cap="none" strike="noStrike">
                          <a:latin typeface="DM Sans"/>
                          <a:ea typeface="DM Sans"/>
                          <a:cs typeface="DM Sans"/>
                          <a:sym typeface="DM Sans"/>
                        </a:rPr>
                        <a:t>Proyecto Final </a:t>
                      </a:r>
                      <a:endParaRPr b="1"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350" u="none" cap="none" strike="noStrike">
                          <a:solidFill>
                            <a:srgbClr val="000000"/>
                          </a:solidFill>
                          <a:latin typeface="DM Sans"/>
                          <a:ea typeface="DM Sans"/>
                          <a:cs typeface="DM Sans"/>
                          <a:sym typeface="DM Sans"/>
                        </a:rPr>
                        <a:t>Simulador final funcionando en un archivo HTML con sus archivos JS complementarios.</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350">
                          <a:latin typeface="DM Sans"/>
                          <a:ea typeface="DM Sans"/>
                          <a:cs typeface="DM Sans"/>
                          <a:sym typeface="DM Sans"/>
                        </a:rPr>
                        <a:t>Unidad</a:t>
                      </a:r>
                      <a:r>
                        <a:rPr lang="es" sz="1350" u="none" cap="none" strike="noStrike">
                          <a:solidFill>
                            <a:srgbClr val="000000"/>
                          </a:solidFill>
                          <a:latin typeface="DM Sans"/>
                          <a:ea typeface="DM Sans"/>
                          <a:cs typeface="DM Sans"/>
                          <a:sym typeface="DM Sans"/>
                        </a:rPr>
                        <a:t> N° 1</a:t>
                      </a:r>
                      <a:r>
                        <a:rPr lang="es" sz="1350" u="none" cap="none" strike="noStrike">
                          <a:latin typeface="DM Sans"/>
                          <a:ea typeface="DM Sans"/>
                          <a:cs typeface="DM Sans"/>
                          <a:sym typeface="DM Sans"/>
                        </a:rPr>
                        <a:t>0</a:t>
                      </a:r>
                      <a:endParaRPr sz="1350" u="none" cap="none" strike="noStrike">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66"/>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6"/>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REPASO CONCEPTUAL</a:t>
            </a:r>
            <a:endParaRPr b="0" i="0" sz="1400" u="none" cap="none" strike="noStrike">
              <a:solidFill>
                <a:srgbClr val="000000"/>
              </a:solidFill>
              <a:latin typeface="DM Sans"/>
              <a:ea typeface="DM Sans"/>
              <a:cs typeface="DM Sans"/>
              <a:sym typeface="DM Sans"/>
            </a:endParaRPr>
          </a:p>
        </p:txBody>
      </p:sp>
      <p:pic>
        <p:nvPicPr>
          <p:cNvPr id="261" name="Google Shape;261;p66"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262" name="Google Shape;262;p66"/>
          <p:cNvSpPr/>
          <p:nvPr/>
        </p:nvSpPr>
        <p:spPr>
          <a:xfrm>
            <a:off x="624275" y="2141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Sintaxis y código</a:t>
            </a:r>
            <a:endParaRPr b="0" i="0" sz="1100" u="none" cap="none" strike="noStrike">
              <a:solidFill>
                <a:srgbClr val="FFFFFF"/>
              </a:solidFill>
              <a:latin typeface="Helvetica Neue"/>
              <a:ea typeface="Helvetica Neue"/>
              <a:cs typeface="Helvetica Neue"/>
              <a:sym typeface="Helvetica Neue"/>
            </a:endParaRPr>
          </a:p>
        </p:txBody>
      </p:sp>
      <p:sp>
        <p:nvSpPr>
          <p:cNvPr id="263" name="Google Shape;263;p66"/>
          <p:cNvSpPr/>
          <p:nvPr/>
        </p:nvSpPr>
        <p:spPr>
          <a:xfrm>
            <a:off x="4492325" y="1256100"/>
            <a:ext cx="1657800" cy="224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Fundamentos</a:t>
            </a:r>
            <a:endParaRPr b="0" i="0" sz="1100" u="none" cap="none" strike="noStrike">
              <a:solidFill>
                <a:srgbClr val="222222"/>
              </a:solidFill>
              <a:latin typeface="Helvetica Neue"/>
              <a:ea typeface="Helvetica Neue"/>
              <a:cs typeface="Helvetica Neue"/>
              <a:sym typeface="Helvetica Neue"/>
            </a:endParaRPr>
          </a:p>
        </p:txBody>
      </p:sp>
      <p:sp>
        <p:nvSpPr>
          <p:cNvPr id="264" name="Google Shape;264;p66"/>
          <p:cNvSpPr/>
          <p:nvPr/>
        </p:nvSpPr>
        <p:spPr>
          <a:xfrm>
            <a:off x="628025" y="106725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JavaScript</a:t>
            </a:r>
            <a:endParaRPr b="0" i="0" sz="1100" u="none" cap="none" strike="noStrike">
              <a:solidFill>
                <a:srgbClr val="FFFFFF"/>
              </a:solidFill>
              <a:latin typeface="Helvetica Neue"/>
              <a:ea typeface="Helvetica Neue"/>
              <a:cs typeface="Helvetica Neue"/>
              <a:sym typeface="Helvetica Neue"/>
            </a:endParaRPr>
          </a:p>
        </p:txBody>
      </p:sp>
      <p:sp>
        <p:nvSpPr>
          <p:cNvPr id="265" name="Google Shape;265;p66"/>
          <p:cNvSpPr/>
          <p:nvPr/>
        </p:nvSpPr>
        <p:spPr>
          <a:xfrm>
            <a:off x="624275" y="33617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Sentencias</a:t>
            </a:r>
            <a:endParaRPr b="0" i="0" sz="1100" u="none" cap="none" strike="noStrike">
              <a:solidFill>
                <a:srgbClr val="FFFFFF"/>
              </a:solidFill>
              <a:latin typeface="Helvetica Neue"/>
              <a:ea typeface="Helvetica Neue"/>
              <a:cs typeface="Helvetica Neue"/>
              <a:sym typeface="Helvetica Neue"/>
            </a:endParaRPr>
          </a:p>
        </p:txBody>
      </p:sp>
      <p:cxnSp>
        <p:nvCxnSpPr>
          <p:cNvPr id="266" name="Google Shape;266;p66"/>
          <p:cNvCxnSpPr>
            <a:endCxn id="264" idx="2"/>
          </p:cNvCxnSpPr>
          <p:nvPr/>
        </p:nvCxnSpPr>
        <p:spPr>
          <a:xfrm flipH="1" rot="10800000">
            <a:off x="1346975" y="1669653"/>
            <a:ext cx="7500" cy="472200"/>
          </a:xfrm>
          <a:prstGeom prst="straightConnector1">
            <a:avLst/>
          </a:prstGeom>
          <a:noFill/>
          <a:ln cap="flat" cmpd="sng" w="9525">
            <a:solidFill>
              <a:srgbClr val="CCCCCC"/>
            </a:solidFill>
            <a:prstDash val="solid"/>
            <a:round/>
            <a:headEnd len="med" w="med" type="oval"/>
            <a:tailEnd len="med" w="med" type="oval"/>
          </a:ln>
        </p:spPr>
      </p:cxnSp>
      <p:sp>
        <p:nvSpPr>
          <p:cNvPr id="267" name="Google Shape;267;p66"/>
          <p:cNvSpPr/>
          <p:nvPr/>
        </p:nvSpPr>
        <p:spPr>
          <a:xfrm>
            <a:off x="3039275" y="2305375"/>
            <a:ext cx="1715400" cy="280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Reglas básicas</a:t>
            </a:r>
            <a:endParaRPr b="0" i="0" sz="1100" u="none" cap="none" strike="noStrike">
              <a:solidFill>
                <a:srgbClr val="222222"/>
              </a:solidFill>
              <a:latin typeface="Helvetica Neue"/>
              <a:ea typeface="Helvetica Neue"/>
              <a:cs typeface="Helvetica Neue"/>
              <a:sym typeface="Helvetica Neue"/>
            </a:endParaRPr>
          </a:p>
        </p:txBody>
      </p:sp>
      <p:sp>
        <p:nvSpPr>
          <p:cNvPr id="268" name="Google Shape;268;p66"/>
          <p:cNvSpPr/>
          <p:nvPr/>
        </p:nvSpPr>
        <p:spPr>
          <a:xfrm>
            <a:off x="3039287" y="2691800"/>
            <a:ext cx="1715400" cy="280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Valores y variables</a:t>
            </a:r>
            <a:endParaRPr b="0" i="0" sz="1100" u="none" cap="none" strike="noStrike">
              <a:solidFill>
                <a:srgbClr val="222222"/>
              </a:solidFill>
              <a:latin typeface="Helvetica Neue"/>
              <a:ea typeface="Helvetica Neue"/>
              <a:cs typeface="Helvetica Neue"/>
              <a:sym typeface="Helvetica Neue"/>
            </a:endParaRPr>
          </a:p>
        </p:txBody>
      </p:sp>
      <p:cxnSp>
        <p:nvCxnSpPr>
          <p:cNvPr id="269" name="Google Shape;269;p66"/>
          <p:cNvCxnSpPr>
            <a:stCxn id="264" idx="3"/>
            <a:endCxn id="263" idx="1"/>
          </p:cNvCxnSpPr>
          <p:nvPr/>
        </p:nvCxnSpPr>
        <p:spPr>
          <a:xfrm>
            <a:off x="2080925" y="1368453"/>
            <a:ext cx="24114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270" name="Google Shape;270;p66"/>
          <p:cNvCxnSpPr>
            <a:stCxn id="262" idx="3"/>
          </p:cNvCxnSpPr>
          <p:nvPr/>
        </p:nvCxnSpPr>
        <p:spPr>
          <a:xfrm>
            <a:off x="2077175" y="2443050"/>
            <a:ext cx="962100" cy="0"/>
          </a:xfrm>
          <a:prstGeom prst="straightConnector1">
            <a:avLst/>
          </a:prstGeom>
          <a:noFill/>
          <a:ln cap="flat" cmpd="sng" w="9525">
            <a:solidFill>
              <a:srgbClr val="CCCCCC"/>
            </a:solidFill>
            <a:prstDash val="solid"/>
            <a:round/>
            <a:headEnd len="med" w="med" type="oval"/>
            <a:tailEnd len="med" w="med" type="oval"/>
          </a:ln>
        </p:spPr>
      </p:cxnSp>
      <p:sp>
        <p:nvSpPr>
          <p:cNvPr id="271" name="Google Shape;271;p66"/>
          <p:cNvSpPr/>
          <p:nvPr/>
        </p:nvSpPr>
        <p:spPr>
          <a:xfrm>
            <a:off x="3039274" y="1913538"/>
            <a:ext cx="1715400" cy="280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Escritura</a:t>
            </a:r>
            <a:endParaRPr b="0" i="0" sz="1100" u="none" cap="none" strike="noStrike">
              <a:solidFill>
                <a:srgbClr val="222222"/>
              </a:solidFill>
              <a:latin typeface="Helvetica Neue"/>
              <a:ea typeface="Helvetica Neue"/>
              <a:cs typeface="Helvetica Neue"/>
              <a:sym typeface="Helvetica Neue"/>
            </a:endParaRPr>
          </a:p>
        </p:txBody>
      </p:sp>
      <p:cxnSp>
        <p:nvCxnSpPr>
          <p:cNvPr id="272" name="Google Shape;272;p66"/>
          <p:cNvCxnSpPr>
            <a:stCxn id="262" idx="3"/>
            <a:endCxn id="271" idx="1"/>
          </p:cNvCxnSpPr>
          <p:nvPr/>
        </p:nvCxnSpPr>
        <p:spPr>
          <a:xfrm flipH="1" rot="10800000">
            <a:off x="2077175" y="2053950"/>
            <a:ext cx="962100" cy="3891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273" name="Google Shape;273;p66"/>
          <p:cNvCxnSpPr>
            <a:stCxn id="262" idx="3"/>
          </p:cNvCxnSpPr>
          <p:nvPr/>
        </p:nvCxnSpPr>
        <p:spPr>
          <a:xfrm>
            <a:off x="2077175" y="2443050"/>
            <a:ext cx="962100" cy="3621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274" name="Google Shape;274;p66"/>
          <p:cNvCxnSpPr/>
          <p:nvPr/>
        </p:nvCxnSpPr>
        <p:spPr>
          <a:xfrm>
            <a:off x="2080918" y="3662890"/>
            <a:ext cx="732900" cy="0"/>
          </a:xfrm>
          <a:prstGeom prst="straightConnector1">
            <a:avLst/>
          </a:prstGeom>
          <a:noFill/>
          <a:ln cap="flat" cmpd="sng" w="9525">
            <a:solidFill>
              <a:srgbClr val="CCCCCC"/>
            </a:solidFill>
            <a:prstDash val="solid"/>
            <a:round/>
            <a:headEnd len="med" w="med" type="oval"/>
            <a:tailEnd len="med" w="med" type="oval"/>
          </a:ln>
        </p:spPr>
      </p:cxnSp>
      <p:cxnSp>
        <p:nvCxnSpPr>
          <p:cNvPr id="275" name="Google Shape;275;p66"/>
          <p:cNvCxnSpPr/>
          <p:nvPr/>
        </p:nvCxnSpPr>
        <p:spPr>
          <a:xfrm>
            <a:off x="2080924" y="3662900"/>
            <a:ext cx="732900" cy="366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76" name="Google Shape;276;p66"/>
          <p:cNvSpPr/>
          <p:nvPr/>
        </p:nvSpPr>
        <p:spPr>
          <a:xfrm>
            <a:off x="2817575" y="3522500"/>
            <a:ext cx="732900" cy="2808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prompt</a:t>
            </a:r>
            <a:endParaRPr b="0" i="0" sz="1100" u="none" cap="none" strike="noStrike">
              <a:solidFill>
                <a:srgbClr val="222222"/>
              </a:solidFill>
              <a:latin typeface="Helvetica Neue"/>
              <a:ea typeface="Helvetica Neue"/>
              <a:cs typeface="Helvetica Neue"/>
              <a:sym typeface="Helvetica Neue"/>
            </a:endParaRPr>
          </a:p>
        </p:txBody>
      </p:sp>
      <p:sp>
        <p:nvSpPr>
          <p:cNvPr id="277" name="Google Shape;277;p66"/>
          <p:cNvSpPr/>
          <p:nvPr/>
        </p:nvSpPr>
        <p:spPr>
          <a:xfrm>
            <a:off x="2817575" y="3911625"/>
            <a:ext cx="732900" cy="2808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consola</a:t>
            </a:r>
            <a:endParaRPr b="0" i="0" sz="1100" u="none" cap="none" strike="noStrike">
              <a:solidFill>
                <a:srgbClr val="222222"/>
              </a:solidFill>
              <a:latin typeface="Helvetica Neue"/>
              <a:ea typeface="Helvetica Neue"/>
              <a:cs typeface="Helvetica Neue"/>
              <a:sym typeface="Helvetica Neue"/>
            </a:endParaRPr>
          </a:p>
        </p:txBody>
      </p:sp>
      <p:cxnSp>
        <p:nvCxnSpPr>
          <p:cNvPr id="278" name="Google Shape;278;p66"/>
          <p:cNvCxnSpPr/>
          <p:nvPr/>
        </p:nvCxnSpPr>
        <p:spPr>
          <a:xfrm>
            <a:off x="2080924" y="3662900"/>
            <a:ext cx="732900" cy="3669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279" name="Google Shape;279;p66"/>
          <p:cNvCxnSpPr>
            <a:stCxn id="265" idx="3"/>
          </p:cNvCxnSpPr>
          <p:nvPr/>
        </p:nvCxnSpPr>
        <p:spPr>
          <a:xfrm>
            <a:off x="2077175" y="3662925"/>
            <a:ext cx="734700" cy="733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80" name="Google Shape;280;p66"/>
          <p:cNvSpPr/>
          <p:nvPr/>
        </p:nvSpPr>
        <p:spPr>
          <a:xfrm>
            <a:off x="2817575" y="4278525"/>
            <a:ext cx="732900" cy="2808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alert</a:t>
            </a:r>
            <a:endParaRPr b="0" i="0" sz="1100" u="none" cap="none" strike="noStrike">
              <a:solidFill>
                <a:srgbClr val="222222"/>
              </a:solidFill>
              <a:latin typeface="Helvetica Neue"/>
              <a:ea typeface="Helvetica Neue"/>
              <a:cs typeface="Helvetica Neue"/>
              <a:sym typeface="Helvetica Neue"/>
            </a:endParaRPr>
          </a:p>
        </p:txBody>
      </p:sp>
      <p:cxnSp>
        <p:nvCxnSpPr>
          <p:cNvPr id="281" name="Google Shape;281;p66"/>
          <p:cNvCxnSpPr>
            <a:stCxn id="265" idx="3"/>
          </p:cNvCxnSpPr>
          <p:nvPr/>
        </p:nvCxnSpPr>
        <p:spPr>
          <a:xfrm>
            <a:off x="2077175" y="3662925"/>
            <a:ext cx="736500" cy="733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82" name="Google Shape;282;p66"/>
          <p:cNvSpPr/>
          <p:nvPr/>
        </p:nvSpPr>
        <p:spPr>
          <a:xfrm>
            <a:off x="5487248" y="2691802"/>
            <a:ext cx="962100" cy="224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string</a:t>
            </a:r>
            <a:endParaRPr b="0" i="0" sz="1100" u="none" cap="none" strike="noStrike">
              <a:solidFill>
                <a:srgbClr val="222222"/>
              </a:solidFill>
              <a:latin typeface="Helvetica Neue"/>
              <a:ea typeface="Helvetica Neue"/>
              <a:cs typeface="Helvetica Neue"/>
              <a:sym typeface="Helvetica Neue"/>
            </a:endParaRPr>
          </a:p>
        </p:txBody>
      </p:sp>
      <p:cxnSp>
        <p:nvCxnSpPr>
          <p:cNvPr id="283" name="Google Shape;283;p66"/>
          <p:cNvCxnSpPr/>
          <p:nvPr/>
        </p:nvCxnSpPr>
        <p:spPr>
          <a:xfrm>
            <a:off x="4721350" y="2823829"/>
            <a:ext cx="765900" cy="0"/>
          </a:xfrm>
          <a:prstGeom prst="straightConnector1">
            <a:avLst/>
          </a:prstGeom>
          <a:noFill/>
          <a:ln cap="flat" cmpd="sng" w="9525">
            <a:solidFill>
              <a:srgbClr val="CCCCCC"/>
            </a:solidFill>
            <a:prstDash val="solid"/>
            <a:round/>
            <a:headEnd len="med" w="med" type="oval"/>
            <a:tailEnd len="med" w="med" type="oval"/>
          </a:ln>
        </p:spPr>
      </p:cxnSp>
      <p:sp>
        <p:nvSpPr>
          <p:cNvPr id="284" name="Google Shape;284;p66"/>
          <p:cNvSpPr/>
          <p:nvPr/>
        </p:nvSpPr>
        <p:spPr>
          <a:xfrm>
            <a:off x="5487247" y="2361475"/>
            <a:ext cx="962100" cy="224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number</a:t>
            </a:r>
            <a:endParaRPr b="0" i="0" sz="1100" u="none" cap="none" strike="noStrike">
              <a:solidFill>
                <a:srgbClr val="222222"/>
              </a:solidFill>
              <a:latin typeface="Helvetica Neue"/>
              <a:ea typeface="Helvetica Neue"/>
              <a:cs typeface="Helvetica Neue"/>
              <a:sym typeface="Helvetica Neue"/>
            </a:endParaRPr>
          </a:p>
        </p:txBody>
      </p:sp>
      <p:cxnSp>
        <p:nvCxnSpPr>
          <p:cNvPr id="285" name="Google Shape;285;p66"/>
          <p:cNvCxnSpPr/>
          <p:nvPr/>
        </p:nvCxnSpPr>
        <p:spPr>
          <a:xfrm flipH="1" rot="10800000">
            <a:off x="4754672" y="2517413"/>
            <a:ext cx="765900" cy="311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86" name="Google Shape;286;p66"/>
          <p:cNvSpPr/>
          <p:nvPr/>
        </p:nvSpPr>
        <p:spPr>
          <a:xfrm>
            <a:off x="5085911" y="3373297"/>
            <a:ext cx="1396800" cy="245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Asignación</a:t>
            </a:r>
            <a:endParaRPr b="0" i="0" sz="1100" u="none" cap="none" strike="noStrike">
              <a:solidFill>
                <a:srgbClr val="222222"/>
              </a:solidFill>
              <a:latin typeface="Helvetica Neue"/>
              <a:ea typeface="Helvetica Neue"/>
              <a:cs typeface="Helvetica Neue"/>
              <a:sym typeface="Helvetica Neue"/>
            </a:endParaRPr>
          </a:p>
        </p:txBody>
      </p:sp>
      <p:sp>
        <p:nvSpPr>
          <p:cNvPr id="287" name="Google Shape;287;p66"/>
          <p:cNvSpPr/>
          <p:nvPr/>
        </p:nvSpPr>
        <p:spPr>
          <a:xfrm>
            <a:off x="5085911" y="3713033"/>
            <a:ext cx="1396800" cy="245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Declaración</a:t>
            </a:r>
            <a:endParaRPr b="0" i="0" sz="1100" u="none" cap="none" strike="noStrike">
              <a:solidFill>
                <a:srgbClr val="222222"/>
              </a:solidFill>
              <a:latin typeface="Helvetica Neue"/>
              <a:ea typeface="Helvetica Neue"/>
              <a:cs typeface="Helvetica Neue"/>
              <a:sym typeface="Helvetica Neue"/>
            </a:endParaRPr>
          </a:p>
        </p:txBody>
      </p:sp>
      <p:sp>
        <p:nvSpPr>
          <p:cNvPr id="288" name="Google Shape;288;p66"/>
          <p:cNvSpPr/>
          <p:nvPr/>
        </p:nvSpPr>
        <p:spPr>
          <a:xfrm>
            <a:off x="5085911" y="4033363"/>
            <a:ext cx="1396800" cy="245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Iniciación</a:t>
            </a:r>
            <a:endParaRPr b="0" i="0" sz="1100" u="none" cap="none" strike="noStrike">
              <a:solidFill>
                <a:srgbClr val="222222"/>
              </a:solidFill>
              <a:latin typeface="Helvetica Neue"/>
              <a:ea typeface="Helvetica Neue"/>
              <a:cs typeface="Helvetica Neue"/>
              <a:sym typeface="Helvetica Neue"/>
            </a:endParaRPr>
          </a:p>
        </p:txBody>
      </p:sp>
      <p:cxnSp>
        <p:nvCxnSpPr>
          <p:cNvPr id="289" name="Google Shape;289;p66"/>
          <p:cNvCxnSpPr>
            <a:stCxn id="268" idx="2"/>
          </p:cNvCxnSpPr>
          <p:nvPr/>
        </p:nvCxnSpPr>
        <p:spPr>
          <a:xfrm flipH="1" rot="-5400000">
            <a:off x="3908087" y="2961500"/>
            <a:ext cx="1164000" cy="1186200"/>
          </a:xfrm>
          <a:prstGeom prst="bentConnector2">
            <a:avLst/>
          </a:prstGeom>
          <a:noFill/>
          <a:ln cap="flat" cmpd="sng" w="9525">
            <a:solidFill>
              <a:srgbClr val="CCCCCC"/>
            </a:solidFill>
            <a:prstDash val="solid"/>
            <a:round/>
            <a:headEnd len="sm" w="sm" type="none"/>
            <a:tailEnd len="med" w="med" type="oval"/>
          </a:ln>
        </p:spPr>
      </p:cxnSp>
      <p:cxnSp>
        <p:nvCxnSpPr>
          <p:cNvPr id="290" name="Google Shape;290;p66"/>
          <p:cNvCxnSpPr>
            <a:stCxn id="268" idx="2"/>
            <a:endCxn id="286" idx="1"/>
          </p:cNvCxnSpPr>
          <p:nvPr/>
        </p:nvCxnSpPr>
        <p:spPr>
          <a:xfrm flipH="1" rot="-5400000">
            <a:off x="4229837" y="2639750"/>
            <a:ext cx="523200" cy="1188900"/>
          </a:xfrm>
          <a:prstGeom prst="bentConnector2">
            <a:avLst/>
          </a:prstGeom>
          <a:noFill/>
          <a:ln cap="flat" cmpd="sng" w="9525">
            <a:solidFill>
              <a:srgbClr val="CCCCCC"/>
            </a:solidFill>
            <a:prstDash val="solid"/>
            <a:round/>
            <a:headEnd len="sm" w="sm" type="none"/>
            <a:tailEnd len="med" w="med" type="oval"/>
          </a:ln>
        </p:spPr>
      </p:cxnSp>
      <p:cxnSp>
        <p:nvCxnSpPr>
          <p:cNvPr id="291" name="Google Shape;291;p66"/>
          <p:cNvCxnSpPr>
            <a:stCxn id="268" idx="2"/>
            <a:endCxn id="287" idx="1"/>
          </p:cNvCxnSpPr>
          <p:nvPr/>
        </p:nvCxnSpPr>
        <p:spPr>
          <a:xfrm flipH="1" rot="-5400000">
            <a:off x="4059887" y="2809700"/>
            <a:ext cx="863100" cy="1188900"/>
          </a:xfrm>
          <a:prstGeom prst="bentConnector2">
            <a:avLst/>
          </a:prstGeom>
          <a:noFill/>
          <a:ln cap="flat" cmpd="sng" w="9525">
            <a:solidFill>
              <a:srgbClr val="CCCCCC"/>
            </a:solidFill>
            <a:prstDash val="solid"/>
            <a:round/>
            <a:headEnd len="sm" w="sm" type="none"/>
            <a:tailEnd len="med" w="med" type="oval"/>
          </a:ln>
        </p:spPr>
      </p:cxnSp>
      <p:sp>
        <p:nvSpPr>
          <p:cNvPr id="292" name="Google Shape;292;p66"/>
          <p:cNvSpPr/>
          <p:nvPr/>
        </p:nvSpPr>
        <p:spPr>
          <a:xfrm>
            <a:off x="5085911" y="4361450"/>
            <a:ext cx="1396800" cy="245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Operaciones</a:t>
            </a:r>
            <a:endParaRPr b="0" i="0" sz="1100" u="none" cap="none" strike="noStrike">
              <a:solidFill>
                <a:srgbClr val="222222"/>
              </a:solidFill>
              <a:latin typeface="Helvetica Neue"/>
              <a:ea typeface="Helvetica Neue"/>
              <a:cs typeface="Helvetica Neue"/>
              <a:sym typeface="Helvetica Neue"/>
            </a:endParaRPr>
          </a:p>
        </p:txBody>
      </p:sp>
      <p:cxnSp>
        <p:nvCxnSpPr>
          <p:cNvPr id="293" name="Google Shape;293;p66"/>
          <p:cNvCxnSpPr/>
          <p:nvPr/>
        </p:nvCxnSpPr>
        <p:spPr>
          <a:xfrm>
            <a:off x="3896977" y="3300687"/>
            <a:ext cx="1186200" cy="1164000"/>
          </a:xfrm>
          <a:prstGeom prst="bentConnector2">
            <a:avLst/>
          </a:prstGeom>
          <a:noFill/>
          <a:ln cap="flat" cmpd="sng" w="9525">
            <a:solidFill>
              <a:srgbClr val="CCCCCC"/>
            </a:solidFill>
            <a:prstDash val="solid"/>
            <a:round/>
            <a:headEnd len="sm" w="sm" type="none"/>
            <a:tailEnd len="med" w="med" type="oval"/>
          </a:ln>
        </p:spPr>
      </p:cxnSp>
      <p:sp>
        <p:nvSpPr>
          <p:cNvPr id="294" name="Google Shape;294;p66"/>
          <p:cNvSpPr/>
          <p:nvPr/>
        </p:nvSpPr>
        <p:spPr>
          <a:xfrm>
            <a:off x="7248574" y="3713376"/>
            <a:ext cx="533400" cy="224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const</a:t>
            </a:r>
            <a:endParaRPr b="0" i="0" sz="1100" u="none" cap="none" strike="noStrike">
              <a:solidFill>
                <a:srgbClr val="222222"/>
              </a:solidFill>
              <a:latin typeface="Helvetica Neue"/>
              <a:ea typeface="Helvetica Neue"/>
              <a:cs typeface="Helvetica Neue"/>
              <a:sym typeface="Helvetica Neue"/>
            </a:endParaRPr>
          </a:p>
        </p:txBody>
      </p:sp>
      <p:cxnSp>
        <p:nvCxnSpPr>
          <p:cNvPr id="295" name="Google Shape;295;p66"/>
          <p:cNvCxnSpPr/>
          <p:nvPr/>
        </p:nvCxnSpPr>
        <p:spPr>
          <a:xfrm>
            <a:off x="6482675" y="3823529"/>
            <a:ext cx="765900" cy="0"/>
          </a:xfrm>
          <a:prstGeom prst="straightConnector1">
            <a:avLst/>
          </a:prstGeom>
          <a:noFill/>
          <a:ln cap="flat" cmpd="sng" w="9525">
            <a:solidFill>
              <a:srgbClr val="CCCCCC"/>
            </a:solidFill>
            <a:prstDash val="solid"/>
            <a:round/>
            <a:headEnd len="med" w="med" type="oval"/>
            <a:tailEnd len="med" w="med" type="oval"/>
          </a:ln>
        </p:spPr>
      </p:cxnSp>
      <p:sp>
        <p:nvSpPr>
          <p:cNvPr id="296" name="Google Shape;296;p66"/>
          <p:cNvSpPr/>
          <p:nvPr/>
        </p:nvSpPr>
        <p:spPr>
          <a:xfrm>
            <a:off x="7248574" y="3399850"/>
            <a:ext cx="533400" cy="224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let</a:t>
            </a:r>
            <a:endParaRPr b="0" i="0" sz="1100" u="none" cap="none" strike="noStrike">
              <a:solidFill>
                <a:srgbClr val="222222"/>
              </a:solidFill>
              <a:latin typeface="Helvetica Neue"/>
              <a:ea typeface="Helvetica Neue"/>
              <a:cs typeface="Helvetica Neue"/>
              <a:sym typeface="Helvetica Neue"/>
            </a:endParaRPr>
          </a:p>
        </p:txBody>
      </p:sp>
      <p:cxnSp>
        <p:nvCxnSpPr>
          <p:cNvPr id="297" name="Google Shape;297;p66"/>
          <p:cNvCxnSpPr>
            <a:endCxn id="296" idx="1"/>
          </p:cNvCxnSpPr>
          <p:nvPr/>
        </p:nvCxnSpPr>
        <p:spPr>
          <a:xfrm flipH="1" rot="10800000">
            <a:off x="6482674" y="3512200"/>
            <a:ext cx="765900" cy="3114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298" name="Google Shape;298;p66"/>
          <p:cNvCxnSpPr/>
          <p:nvPr/>
        </p:nvCxnSpPr>
        <p:spPr>
          <a:xfrm flipH="1" rot="10800000">
            <a:off x="1346975" y="2816890"/>
            <a:ext cx="7500" cy="472200"/>
          </a:xfrm>
          <a:prstGeom prst="straightConnector1">
            <a:avLst/>
          </a:prstGeom>
          <a:noFill/>
          <a:ln cap="flat" cmpd="sng" w="9525">
            <a:solidFill>
              <a:srgbClr val="CCCCCC"/>
            </a:solidFill>
            <a:prstDash val="solid"/>
            <a:round/>
            <a:headEnd len="med" w="med" type="oval"/>
            <a:tailEnd len="med" w="med" type="oval"/>
          </a:ln>
        </p:spPr>
      </p:cxnSp>
      <p:sp>
        <p:nvSpPr>
          <p:cNvPr id="299" name="Google Shape;299;p66"/>
          <p:cNvSpPr/>
          <p:nvPr/>
        </p:nvSpPr>
        <p:spPr>
          <a:xfrm>
            <a:off x="2817575" y="4645425"/>
            <a:ext cx="732900" cy="2808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confirm</a:t>
            </a:r>
            <a:endParaRPr b="0" i="0" sz="1100" u="none" cap="none" strike="noStrike">
              <a:solidFill>
                <a:srgbClr val="222222"/>
              </a:solidFill>
              <a:latin typeface="Helvetica Neue"/>
              <a:ea typeface="Helvetica Neue"/>
              <a:cs typeface="Helvetica Neue"/>
              <a:sym typeface="Helvetica Neue"/>
            </a:endParaRPr>
          </a:p>
        </p:txBody>
      </p:sp>
      <p:cxnSp>
        <p:nvCxnSpPr>
          <p:cNvPr id="300" name="Google Shape;300;p66"/>
          <p:cNvCxnSpPr>
            <a:stCxn id="265" idx="3"/>
            <a:endCxn id="299" idx="1"/>
          </p:cNvCxnSpPr>
          <p:nvPr/>
        </p:nvCxnSpPr>
        <p:spPr>
          <a:xfrm>
            <a:off x="2077175" y="3662925"/>
            <a:ext cx="740400" cy="1122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01" name="Google Shape;301;p66"/>
          <p:cNvSpPr/>
          <p:nvPr/>
        </p:nvSpPr>
        <p:spPr>
          <a:xfrm>
            <a:off x="5520573" y="2972590"/>
            <a:ext cx="962100" cy="224700"/>
          </a:xfrm>
          <a:prstGeom prst="rect">
            <a:avLst/>
          </a:prstGeom>
          <a:solidFill>
            <a:srgbClr val="C9CBD8">
              <a:alpha val="3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boolean</a:t>
            </a:r>
            <a:endParaRPr b="0" i="0" sz="1100" u="none" cap="none" strike="noStrike">
              <a:solidFill>
                <a:srgbClr val="222222"/>
              </a:solidFill>
              <a:latin typeface="Helvetica Neue"/>
              <a:ea typeface="Helvetica Neue"/>
              <a:cs typeface="Helvetica Neue"/>
              <a:sym typeface="Helvetica Neue"/>
            </a:endParaRPr>
          </a:p>
        </p:txBody>
      </p:sp>
      <p:cxnSp>
        <p:nvCxnSpPr>
          <p:cNvPr id="302" name="Google Shape;302;p66"/>
          <p:cNvCxnSpPr>
            <a:stCxn id="268" idx="3"/>
            <a:endCxn id="301" idx="1"/>
          </p:cNvCxnSpPr>
          <p:nvPr/>
        </p:nvCxnSpPr>
        <p:spPr>
          <a:xfrm>
            <a:off x="4754687" y="2832200"/>
            <a:ext cx="765900" cy="252600"/>
          </a:xfrm>
          <a:prstGeom prst="bentConnector3">
            <a:avLst>
              <a:gd fmla="val 49999"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grpSp>
        <p:nvGrpSpPr>
          <p:cNvPr id="307" name="Google Shape;307;p67"/>
          <p:cNvGrpSpPr/>
          <p:nvPr/>
        </p:nvGrpSpPr>
        <p:grpSpPr>
          <a:xfrm>
            <a:off x="4202551" y="1088764"/>
            <a:ext cx="738900" cy="738974"/>
            <a:chOff x="974706" y="2467173"/>
            <a:chExt cx="738900" cy="738900"/>
          </a:xfrm>
        </p:grpSpPr>
        <p:sp>
          <p:nvSpPr>
            <p:cNvPr id="308" name="Google Shape;308;p67"/>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6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10" name="Google Shape;310;p67"/>
          <p:cNvSpPr txBox="1"/>
          <p:nvPr/>
        </p:nvSpPr>
        <p:spPr>
          <a:xfrm>
            <a:off x="1547025"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 </a:t>
            </a:r>
            <a:endParaRPr b="1" sz="4000">
              <a:solidFill>
                <a:schemeClr val="dk1"/>
              </a:solidFill>
              <a:highlight>
                <a:srgbClr val="EAFF6A"/>
              </a:highlight>
              <a:latin typeface="DM Sans"/>
              <a:ea typeface="DM Sans"/>
              <a:cs typeface="DM Sans"/>
              <a:sym typeface="DM Sans"/>
            </a:endParaRPr>
          </a:p>
        </p:txBody>
      </p:sp>
      <p:sp>
        <p:nvSpPr>
          <p:cNvPr id="311" name="Google Shape;311;p67"/>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¡Vamos a recuperar lo trabajado durante la </a:t>
            </a:r>
            <a:r>
              <a:rPr lang="es" sz="2000">
                <a:solidFill>
                  <a:schemeClr val="dk2"/>
                </a:solidFill>
                <a:latin typeface="DM Sans"/>
                <a:ea typeface="DM Sans"/>
                <a:cs typeface="DM Sans"/>
                <a:sym typeface="DM Sans"/>
              </a:rPr>
              <a:t>unidad</a:t>
            </a:r>
            <a:r>
              <a:rPr lang="es" sz="2000">
                <a:solidFill>
                  <a:schemeClr val="dk2"/>
                </a:solidFill>
                <a:latin typeface="DM Sans"/>
                <a:ea typeface="DM Sans"/>
                <a:cs typeface="DM Sans"/>
                <a:sym typeface="DM Sans"/>
              </a:rPr>
              <a:t>! </a:t>
            </a:r>
            <a:endParaRPr sz="2000">
              <a:solidFill>
                <a:schemeClr val="dk2"/>
              </a:solidFill>
              <a:latin typeface="DM Sans"/>
              <a:ea typeface="DM Sans"/>
              <a:cs typeface="DM Sans"/>
              <a:sym typeface="DM Sans"/>
            </a:endParaRPr>
          </a:p>
        </p:txBody>
      </p:sp>
      <p:sp>
        <p:nvSpPr>
          <p:cNvPr id="312" name="Google Shape;312;p67"/>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rgbClr val="999999"/>
                </a:solidFill>
                <a:latin typeface="DM Sans"/>
                <a:ea typeface="DM Sans"/>
                <a:cs typeface="DM Sans"/>
                <a:sym typeface="DM Sans"/>
              </a:rPr>
              <a:t>Duración: </a:t>
            </a:r>
            <a:r>
              <a:rPr b="1" lang="es" sz="1800">
                <a:solidFill>
                  <a:srgbClr val="999999"/>
                </a:solidFill>
                <a:latin typeface="DM Sans"/>
                <a:ea typeface="DM Sans"/>
                <a:cs typeface="DM Sans"/>
                <a:sym typeface="DM Sans"/>
              </a:rPr>
              <a:t>10 minutos</a:t>
            </a:r>
            <a:r>
              <a:rPr lang="es" sz="1800">
                <a:solidFill>
                  <a:srgbClr val="999999"/>
                </a:solidFill>
                <a:latin typeface="DM Sans"/>
                <a:ea typeface="DM Sans"/>
                <a:cs typeface="DM Sans"/>
                <a:sym typeface="DM Sans"/>
              </a:rPr>
              <a:t>.</a:t>
            </a:r>
            <a:endParaRPr sz="1800">
              <a:solidFill>
                <a:srgbClr val="999999"/>
              </a:solidFill>
              <a:latin typeface="DM Sans"/>
              <a:ea typeface="DM Sans"/>
              <a:cs typeface="DM Sans"/>
              <a:sym typeface="DM Sans"/>
            </a:endParaRPr>
          </a:p>
        </p:txBody>
      </p:sp>
      <p:grpSp>
        <p:nvGrpSpPr>
          <p:cNvPr id="313" name="Google Shape;313;p67"/>
          <p:cNvGrpSpPr/>
          <p:nvPr/>
        </p:nvGrpSpPr>
        <p:grpSpPr>
          <a:xfrm>
            <a:off x="0" y="-7400"/>
            <a:ext cx="9143925" cy="44400"/>
            <a:chOff x="0" y="-7400"/>
            <a:chExt cx="9143925" cy="44400"/>
          </a:xfrm>
        </p:grpSpPr>
        <p:sp>
          <p:nvSpPr>
            <p:cNvPr id="314" name="Google Shape;314;p67"/>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315" name="Google Shape;315;p67"/>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Fundamentos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de JavaScript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9"/>
          <p:cNvSpPr txBox="1"/>
          <p:nvPr/>
        </p:nvSpPr>
        <p:spPr>
          <a:xfrm>
            <a:off x="475500" y="971050"/>
            <a:ext cx="4849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Recuperamos los temas vistos</a:t>
            </a:r>
            <a:endParaRPr b="1" sz="4000">
              <a:solidFill>
                <a:schemeClr val="dk1"/>
              </a:solidFill>
              <a:latin typeface="DM Sans"/>
              <a:ea typeface="DM Sans"/>
              <a:cs typeface="DM Sans"/>
              <a:sym typeface="DM Sans"/>
            </a:endParaRPr>
          </a:p>
        </p:txBody>
      </p:sp>
      <p:pic>
        <p:nvPicPr>
          <p:cNvPr id="326" name="Google Shape;326;p6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27" name="Google Shape;327;p69"/>
          <p:cNvSpPr txBox="1"/>
          <p:nvPr/>
        </p:nvSpPr>
        <p:spPr>
          <a:xfrm>
            <a:off x="475500" y="2515575"/>
            <a:ext cx="50886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500">
                <a:solidFill>
                  <a:schemeClr val="dk1"/>
                </a:solidFill>
                <a:latin typeface="DM Sans"/>
                <a:ea typeface="DM Sans"/>
                <a:cs typeface="DM Sans"/>
                <a:sym typeface="DM Sans"/>
              </a:rPr>
              <a:t>1.1  - Primeros pasos con JS</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500">
                <a:solidFill>
                  <a:schemeClr val="dk1"/>
                </a:solidFill>
                <a:latin typeface="DM Sans"/>
                <a:ea typeface="DM Sans"/>
                <a:cs typeface="DM Sans"/>
                <a:sym typeface="DM Sans"/>
              </a:rPr>
              <a:t>1.2 - Consola</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500">
              <a:solidFill>
                <a:schemeClr val="dk1"/>
              </a:solidFill>
              <a:latin typeface="DM Sans"/>
              <a:ea typeface="DM Sans"/>
              <a:cs typeface="DM Sans"/>
              <a:sym typeface="DM Sans"/>
            </a:endParaRPr>
          </a:p>
        </p:txBody>
      </p:sp>
      <p:pic>
        <p:nvPicPr>
          <p:cNvPr id="328" name="Google Shape;328;p69"/>
          <p:cNvPicPr preferRelativeResize="0"/>
          <p:nvPr/>
        </p:nvPicPr>
        <p:blipFill>
          <a:blip r:embed="rId4">
            <a:alphaModFix/>
          </a:blip>
          <a:stretch>
            <a:fillRect/>
          </a:stretch>
        </p:blipFill>
        <p:spPr>
          <a:xfrm>
            <a:off x="5673600" y="0"/>
            <a:ext cx="3470406" cy="5143500"/>
          </a:xfrm>
          <a:prstGeom prst="rect">
            <a:avLst/>
          </a:prstGeom>
          <a:noFill/>
          <a:ln>
            <a:noFill/>
          </a:ln>
        </p:spPr>
      </p:pic>
      <p:pic>
        <p:nvPicPr>
          <p:cNvPr id="329" name="Google Shape;329;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70"/>
          <p:cNvSpPr txBox="1"/>
          <p:nvPr/>
        </p:nvSpPr>
        <p:spPr>
          <a:xfrm>
            <a:off x="4092350" y="2031000"/>
            <a:ext cx="4330200" cy="206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JavaScript es u</a:t>
            </a:r>
            <a:r>
              <a:rPr b="0" i="0" lang="es" sz="1350" u="none" cap="none" strike="noStrike">
                <a:solidFill>
                  <a:schemeClr val="dk1"/>
                </a:solidFill>
                <a:latin typeface="DM Sans"/>
                <a:ea typeface="DM Sans"/>
                <a:cs typeface="DM Sans"/>
                <a:sym typeface="DM Sans"/>
              </a:rPr>
              <a:t>n lenguaje de programación que se utiliza principalmente para</a:t>
            </a:r>
            <a:r>
              <a:rPr b="0" i="0" lang="es" sz="1350" u="none" cap="none" strike="noStrike">
                <a:solidFill>
                  <a:schemeClr val="dk1"/>
                </a:solidFill>
                <a:highlight>
                  <a:srgbClr val="EAFF6A"/>
                </a:highlight>
                <a:latin typeface="DM Sans"/>
                <a:ea typeface="DM Sans"/>
                <a:cs typeface="DM Sans"/>
                <a:sym typeface="DM Sans"/>
              </a:rPr>
              <a:t> </a:t>
            </a:r>
            <a:r>
              <a:rPr b="0" i="0" lang="es" sz="1350" u="none" cap="none" strike="noStrike">
                <a:solidFill>
                  <a:schemeClr val="dk1"/>
                </a:solidFill>
                <a:highlight>
                  <a:schemeClr val="accent6"/>
                </a:highlight>
                <a:latin typeface="DM Sans"/>
                <a:ea typeface="DM Sans"/>
                <a:cs typeface="DM Sans"/>
                <a:sym typeface="DM Sans"/>
              </a:rPr>
              <a:t>aportar dinamismo </a:t>
            </a:r>
            <a:endParaRPr b="0" i="0" sz="1350" u="none" cap="none" strike="noStrike">
              <a:solidFill>
                <a:schemeClr val="dk1"/>
              </a:solidFill>
              <a:highlight>
                <a:schemeClr val="accent6"/>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highlight>
                  <a:schemeClr val="accent6"/>
                </a:highlight>
                <a:latin typeface="DM Sans"/>
                <a:ea typeface="DM Sans"/>
                <a:cs typeface="DM Sans"/>
                <a:sym typeface="DM Sans"/>
              </a:rPr>
              <a:t>a </a:t>
            </a:r>
            <a:r>
              <a:rPr b="0" i="1" lang="es" sz="1350" u="none" cap="none" strike="noStrike">
                <a:solidFill>
                  <a:schemeClr val="dk1"/>
                </a:solidFill>
                <a:highlight>
                  <a:schemeClr val="accent6"/>
                </a:highlight>
                <a:latin typeface="DM Sans"/>
                <a:ea typeface="DM Sans"/>
                <a:cs typeface="DM Sans"/>
                <a:sym typeface="DM Sans"/>
              </a:rPr>
              <a:t>sitios y aplicaciones web</a:t>
            </a:r>
            <a:r>
              <a:rPr b="0" i="0" lang="es" sz="1350" u="none" cap="none" strike="noStrike">
                <a:solidFill>
                  <a:schemeClr val="dk1"/>
                </a:solidFill>
                <a:highlight>
                  <a:schemeClr val="accent6"/>
                </a:highlight>
                <a:latin typeface="DM Sans"/>
                <a:ea typeface="DM Sans"/>
                <a:cs typeface="DM Sans"/>
                <a:sym typeface="DM Sans"/>
              </a:rPr>
              <a:t>.</a:t>
            </a:r>
            <a:endParaRPr b="0" i="0" sz="1350" u="none" cap="none" strike="noStrike">
              <a:solidFill>
                <a:schemeClr val="dk1"/>
              </a:solidFill>
              <a:highlight>
                <a:schemeClr val="accent6"/>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Funciona en </a:t>
            </a:r>
            <a:r>
              <a:rPr b="0" i="0" lang="es" sz="1350" u="none" cap="none" strike="noStrike">
                <a:solidFill>
                  <a:schemeClr val="dk1"/>
                </a:solidFill>
                <a:highlight>
                  <a:schemeClr val="accent6"/>
                </a:highlight>
                <a:latin typeface="DM Sans"/>
                <a:ea typeface="DM Sans"/>
                <a:cs typeface="DM Sans"/>
                <a:sym typeface="DM Sans"/>
              </a:rPr>
              <a:t>complemento con los lenguajes web HTML Y CSS,</a:t>
            </a:r>
            <a:r>
              <a:rPr b="0" i="0" lang="es" sz="1350" u="none" cap="none" strike="noStrike">
                <a:solidFill>
                  <a:schemeClr val="dk1"/>
                </a:solidFill>
                <a:highlight>
                  <a:srgbClr val="FFFFFF"/>
                </a:highlight>
                <a:latin typeface="DM Sans"/>
                <a:ea typeface="DM Sans"/>
                <a:cs typeface="DM Sans"/>
                <a:sym typeface="DM Sans"/>
              </a:rPr>
              <a:t> permitiendo crear nuevas funcionalidades e interacciones avanzadas con los usuarios, así como </a:t>
            </a:r>
            <a:r>
              <a:rPr b="0" i="0" lang="es" sz="1350" u="none" cap="none" strike="noStrike">
                <a:solidFill>
                  <a:schemeClr val="dk1"/>
                </a:solidFill>
                <a:highlight>
                  <a:schemeClr val="accent6"/>
                </a:highlight>
                <a:latin typeface="DM Sans"/>
                <a:ea typeface="DM Sans"/>
                <a:cs typeface="DM Sans"/>
                <a:sym typeface="DM Sans"/>
              </a:rPr>
              <a:t>interactuar con otras aplicaciones o servicios de backend.</a:t>
            </a:r>
            <a:endParaRPr b="0" i="0" sz="1350" u="none" cap="none" strike="noStrike">
              <a:solidFill>
                <a:schemeClr val="dk1"/>
              </a:solidFill>
              <a:highlight>
                <a:schemeClr val="accent6"/>
              </a:highlight>
              <a:latin typeface="DM Sans"/>
              <a:ea typeface="DM Sans"/>
              <a:cs typeface="DM Sans"/>
              <a:sym typeface="DM Sans"/>
            </a:endParaRPr>
          </a:p>
        </p:txBody>
      </p:sp>
      <p:sp>
        <p:nvSpPr>
          <p:cNvPr id="335" name="Google Shape;335;p70"/>
          <p:cNvSpPr txBox="1"/>
          <p:nvPr/>
        </p:nvSpPr>
        <p:spPr>
          <a:xfrm>
            <a:off x="4128300" y="313875"/>
            <a:ext cx="5015700" cy="58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¿Qué es JavaScript?</a:t>
            </a:r>
            <a:endParaRPr b="1" i="0" sz="4000" u="none" cap="none" strike="noStrike">
              <a:solidFill>
                <a:srgbClr val="000000"/>
              </a:solidFill>
              <a:latin typeface="DM Sans"/>
              <a:ea typeface="DM Sans"/>
              <a:cs typeface="DM Sans"/>
              <a:sym typeface="DM Sans"/>
            </a:endParaRPr>
          </a:p>
        </p:txBody>
      </p:sp>
      <p:pic>
        <p:nvPicPr>
          <p:cNvPr id="336" name="Google Shape;336;p70"/>
          <p:cNvPicPr preferRelativeResize="0"/>
          <p:nvPr/>
        </p:nvPicPr>
        <p:blipFill rotWithShape="1">
          <a:blip r:embed="rId3">
            <a:alphaModFix/>
          </a:blip>
          <a:srcRect b="0" l="35850" r="21561" t="0"/>
          <a:stretch/>
        </p:blipFill>
        <p:spPr>
          <a:xfrm flipH="1">
            <a:off x="0" y="0"/>
            <a:ext cx="3818876" cy="514350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71"/>
          <p:cNvSpPr txBox="1"/>
          <p:nvPr/>
        </p:nvSpPr>
        <p:spPr>
          <a:xfrm>
            <a:off x="803675" y="1548800"/>
            <a:ext cx="3750600" cy="209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A diferencia de un lenguaje de programación compilado, Javascript es un lenguaje interpretado, lo que significa que </a:t>
            </a:r>
            <a:r>
              <a:rPr b="0" i="0" lang="es" sz="1350" u="none" cap="none" strike="noStrike">
                <a:solidFill>
                  <a:schemeClr val="dk1"/>
                </a:solidFill>
                <a:highlight>
                  <a:srgbClr val="E0FF00"/>
                </a:highlight>
                <a:latin typeface="DM Sans"/>
                <a:ea typeface="DM Sans"/>
                <a:cs typeface="DM Sans"/>
                <a:sym typeface="DM Sans"/>
              </a:rPr>
              <a:t>se ejecuta por medio de un programa intérprete.</a:t>
            </a:r>
            <a:endParaRPr b="0" i="0" sz="1350" u="none" cap="none" strike="noStrike">
              <a:solidFill>
                <a:schemeClr val="dk1"/>
              </a:solidFill>
              <a:highlight>
                <a:srgbClr val="E0FF00"/>
              </a:highlight>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En nuestro caso, los navegadores son los programas que se encargan de interpretar y ejecutar el código Javascript que creemos.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10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p:txBody>
      </p:sp>
      <p:sp>
        <p:nvSpPr>
          <p:cNvPr id="342" name="Google Shape;342;p71"/>
          <p:cNvSpPr txBox="1"/>
          <p:nvPr/>
        </p:nvSpPr>
        <p:spPr>
          <a:xfrm>
            <a:off x="803675" y="468275"/>
            <a:ext cx="6990600" cy="78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Lenguaje Interpretado</a:t>
            </a:r>
            <a:endParaRPr b="1" i="0" sz="4000" u="none" cap="none" strike="noStrike">
              <a:solidFill>
                <a:srgbClr val="000000"/>
              </a:solidFill>
              <a:latin typeface="DM Sans"/>
              <a:ea typeface="DM Sans"/>
              <a:cs typeface="DM Sans"/>
              <a:sym typeface="DM Sans"/>
            </a:endParaRPr>
          </a:p>
        </p:txBody>
      </p:sp>
      <p:sp>
        <p:nvSpPr>
          <p:cNvPr id="343" name="Google Shape;343;p71"/>
          <p:cNvSpPr txBox="1"/>
          <p:nvPr/>
        </p:nvSpPr>
        <p:spPr>
          <a:xfrm>
            <a:off x="4929325" y="1548800"/>
            <a:ext cx="36648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Cuando accedemos a alguna página a través del navegador, este se encarga de</a:t>
            </a:r>
            <a:r>
              <a:rPr b="0" i="0" lang="es" sz="1350" u="none" cap="none" strike="noStrike">
                <a:solidFill>
                  <a:schemeClr val="dk1"/>
                </a:solidFill>
                <a:highlight>
                  <a:srgbClr val="E0FF00"/>
                </a:highlight>
                <a:latin typeface="DM Sans"/>
                <a:ea typeface="DM Sans"/>
                <a:cs typeface="DM Sans"/>
                <a:sym typeface="DM Sans"/>
              </a:rPr>
              <a:t> leer y ejecutar todos los archivos que conforman la aplicación</a:t>
            </a:r>
            <a:r>
              <a:rPr b="0" i="0" lang="es" sz="1350" u="none" cap="none" strike="noStrike">
                <a:solidFill>
                  <a:schemeClr val="dk1"/>
                </a:solidFill>
                <a:highlight>
                  <a:schemeClr val="lt1"/>
                </a:highlight>
                <a:latin typeface="DM Sans"/>
                <a:ea typeface="DM Sans"/>
                <a:cs typeface="DM Sans"/>
                <a:sym typeface="DM Sans"/>
              </a:rPr>
              <a:t> (HTML, CSS, JS).</a:t>
            </a:r>
            <a:endParaRPr b="0" i="0" sz="13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72"/>
          <p:cNvSpPr txBox="1"/>
          <p:nvPr/>
        </p:nvSpPr>
        <p:spPr>
          <a:xfrm>
            <a:off x="1983750" y="204300"/>
            <a:ext cx="51765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Frontend y Backend</a:t>
            </a:r>
            <a:endParaRPr b="1" i="0" sz="4000" u="none" cap="none" strike="noStrike">
              <a:solidFill>
                <a:srgbClr val="000000"/>
              </a:solidFill>
              <a:latin typeface="DM Sans"/>
              <a:ea typeface="DM Sans"/>
              <a:cs typeface="DM Sans"/>
              <a:sym typeface="DM Sans"/>
            </a:endParaRPr>
          </a:p>
        </p:txBody>
      </p:sp>
      <p:sp>
        <p:nvSpPr>
          <p:cNvPr id="349" name="Google Shape;349;p72"/>
          <p:cNvSpPr txBox="1"/>
          <p:nvPr/>
        </p:nvSpPr>
        <p:spPr>
          <a:xfrm>
            <a:off x="935250" y="3857600"/>
            <a:ext cx="7732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chemeClr val="dk1"/>
                </a:solidFill>
                <a:highlight>
                  <a:schemeClr val="lt1"/>
                </a:highlight>
                <a:latin typeface="DM Sans"/>
                <a:ea typeface="DM Sans"/>
                <a:cs typeface="DM Sans"/>
                <a:sym typeface="DM Sans"/>
              </a:rPr>
              <a:t>En el curso nos centraremos en el desarrollo</a:t>
            </a:r>
            <a:r>
              <a:rPr b="0" i="0" lang="es" sz="1600" u="none" cap="none" strike="noStrike">
                <a:solidFill>
                  <a:schemeClr val="dk1"/>
                </a:solidFill>
                <a:highlight>
                  <a:schemeClr val="accent6"/>
                </a:highlight>
                <a:latin typeface="DM Sans"/>
                <a:ea typeface="DM Sans"/>
                <a:cs typeface="DM Sans"/>
                <a:sym typeface="DM Sans"/>
              </a:rPr>
              <a:t> </a:t>
            </a:r>
            <a:r>
              <a:rPr b="1" i="0" lang="es" sz="1600" u="none" cap="none" strike="noStrike">
                <a:solidFill>
                  <a:schemeClr val="dk1"/>
                </a:solidFill>
                <a:highlight>
                  <a:schemeClr val="accent6"/>
                </a:highlight>
                <a:latin typeface="DM Sans"/>
                <a:ea typeface="DM Sans"/>
                <a:cs typeface="DM Sans"/>
                <a:sym typeface="DM Sans"/>
              </a:rPr>
              <a:t>front-end</a:t>
            </a:r>
            <a:r>
              <a:rPr b="0" i="0" lang="es" sz="1600" u="none" cap="none" strike="noStrike">
                <a:solidFill>
                  <a:schemeClr val="dk1"/>
                </a:solidFill>
                <a:highlight>
                  <a:schemeClr val="lt1"/>
                </a:highlight>
                <a:latin typeface="DM Sans"/>
                <a:ea typeface="DM Sans"/>
                <a:cs typeface="DM Sans"/>
                <a:sym typeface="DM Sans"/>
              </a:rPr>
              <a:t> de aplicaciones web.</a:t>
            </a:r>
            <a:endParaRPr b="0" i="0" sz="1000" u="none" cap="none" strike="noStrike">
              <a:solidFill>
                <a:srgbClr val="000000"/>
              </a:solidFill>
              <a:latin typeface="DM Sans"/>
              <a:ea typeface="DM Sans"/>
              <a:cs typeface="DM Sans"/>
              <a:sym typeface="DM Sans"/>
            </a:endParaRPr>
          </a:p>
        </p:txBody>
      </p:sp>
      <p:grpSp>
        <p:nvGrpSpPr>
          <p:cNvPr id="350" name="Google Shape;350;p72"/>
          <p:cNvGrpSpPr/>
          <p:nvPr/>
        </p:nvGrpSpPr>
        <p:grpSpPr>
          <a:xfrm>
            <a:off x="1953890" y="999411"/>
            <a:ext cx="5236203" cy="2667199"/>
            <a:chOff x="1423350" y="929525"/>
            <a:chExt cx="6297298" cy="3581575"/>
          </a:xfrm>
        </p:grpSpPr>
        <p:pic>
          <p:nvPicPr>
            <p:cNvPr id="351" name="Google Shape;351;p72"/>
            <p:cNvPicPr preferRelativeResize="0"/>
            <p:nvPr/>
          </p:nvPicPr>
          <p:blipFill rotWithShape="1">
            <a:blip r:embed="rId3">
              <a:alphaModFix/>
            </a:blip>
            <a:srcRect b="0" l="0" r="0" t="0"/>
            <a:stretch/>
          </p:blipFill>
          <p:spPr>
            <a:xfrm>
              <a:off x="1423350" y="929525"/>
              <a:ext cx="6297298" cy="3581575"/>
            </a:xfrm>
            <a:prstGeom prst="rect">
              <a:avLst/>
            </a:prstGeom>
            <a:noFill/>
            <a:ln>
              <a:noFill/>
            </a:ln>
          </p:spPr>
        </p:pic>
        <p:sp>
          <p:nvSpPr>
            <p:cNvPr id="352" name="Google Shape;352;p72"/>
            <p:cNvSpPr/>
            <p:nvPr/>
          </p:nvSpPr>
          <p:spPr>
            <a:xfrm>
              <a:off x="4399650" y="3321050"/>
              <a:ext cx="3312000" cy="1183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rchivo:Node.js logo.svg" id="353" name="Google Shape;353;p72"/>
            <p:cNvPicPr preferRelativeResize="0"/>
            <p:nvPr/>
          </p:nvPicPr>
          <p:blipFill rotWithShape="1">
            <a:blip r:embed="rId4">
              <a:alphaModFix/>
            </a:blip>
            <a:srcRect b="0" l="0" r="0" t="0"/>
            <a:stretch/>
          </p:blipFill>
          <p:spPr>
            <a:xfrm>
              <a:off x="5314573" y="4020109"/>
              <a:ext cx="776425" cy="475079"/>
            </a:xfrm>
            <a:prstGeom prst="rect">
              <a:avLst/>
            </a:prstGeom>
            <a:noFill/>
            <a:ln>
              <a:noFill/>
            </a:ln>
          </p:spPr>
        </p:pic>
        <p:pic>
          <p:nvPicPr>
            <p:cNvPr id="354" name="Google Shape;354;p72"/>
            <p:cNvPicPr preferRelativeResize="0"/>
            <p:nvPr/>
          </p:nvPicPr>
          <p:blipFill rotWithShape="1">
            <a:blip r:embed="rId5">
              <a:alphaModFix/>
            </a:blip>
            <a:srcRect b="0" l="0" r="0" t="0"/>
            <a:stretch/>
          </p:blipFill>
          <p:spPr>
            <a:xfrm>
              <a:off x="4510600" y="4087239"/>
              <a:ext cx="733025" cy="395851"/>
            </a:xfrm>
            <a:prstGeom prst="rect">
              <a:avLst/>
            </a:prstGeom>
            <a:noFill/>
            <a:ln>
              <a:noFill/>
            </a:ln>
          </p:spPr>
        </p:pic>
        <p:pic>
          <p:nvPicPr>
            <p:cNvPr id="355" name="Google Shape;355;p72"/>
            <p:cNvPicPr preferRelativeResize="0"/>
            <p:nvPr/>
          </p:nvPicPr>
          <p:blipFill rotWithShape="1">
            <a:blip r:embed="rId6">
              <a:alphaModFix/>
            </a:blip>
            <a:srcRect b="0" l="20547" r="20576" t="0"/>
            <a:stretch/>
          </p:blipFill>
          <p:spPr>
            <a:xfrm>
              <a:off x="5719474" y="3291850"/>
              <a:ext cx="398625" cy="677075"/>
            </a:xfrm>
            <a:prstGeom prst="rect">
              <a:avLst/>
            </a:prstGeom>
            <a:noFill/>
            <a:ln>
              <a:noFill/>
            </a:ln>
          </p:spPr>
        </p:pic>
        <p:pic>
          <p:nvPicPr>
            <p:cNvPr id="356" name="Google Shape;356;p72"/>
            <p:cNvPicPr preferRelativeResize="0"/>
            <p:nvPr/>
          </p:nvPicPr>
          <p:blipFill rotWithShape="1">
            <a:blip r:embed="rId7">
              <a:alphaModFix/>
            </a:blip>
            <a:srcRect b="33043" l="31621" r="30581" t="0"/>
            <a:stretch/>
          </p:blipFill>
          <p:spPr>
            <a:xfrm>
              <a:off x="4510600" y="3386075"/>
              <a:ext cx="490373" cy="488621"/>
            </a:xfrm>
            <a:prstGeom prst="rect">
              <a:avLst/>
            </a:prstGeom>
            <a:noFill/>
            <a:ln>
              <a:noFill/>
            </a:ln>
          </p:spPr>
        </p:pic>
        <p:pic>
          <p:nvPicPr>
            <p:cNvPr id="357" name="Google Shape;357;p72"/>
            <p:cNvPicPr preferRelativeResize="0"/>
            <p:nvPr/>
          </p:nvPicPr>
          <p:blipFill rotWithShape="1">
            <a:blip r:embed="rId8">
              <a:alphaModFix/>
            </a:blip>
            <a:srcRect b="22054" l="27082" r="26454" t="22914"/>
            <a:stretch/>
          </p:blipFill>
          <p:spPr>
            <a:xfrm>
              <a:off x="6360589" y="3303730"/>
              <a:ext cx="490375" cy="580785"/>
            </a:xfrm>
            <a:prstGeom prst="rect">
              <a:avLst/>
            </a:prstGeom>
            <a:noFill/>
            <a:ln>
              <a:noFill/>
            </a:ln>
          </p:spPr>
        </p:pic>
        <p:pic>
          <p:nvPicPr>
            <p:cNvPr id="358" name="Google Shape;358;p72"/>
            <p:cNvPicPr preferRelativeResize="0"/>
            <p:nvPr/>
          </p:nvPicPr>
          <p:blipFill rotWithShape="1">
            <a:blip r:embed="rId9">
              <a:alphaModFix/>
            </a:blip>
            <a:srcRect b="0" l="12814" r="10362" t="0"/>
            <a:stretch/>
          </p:blipFill>
          <p:spPr>
            <a:xfrm>
              <a:off x="6336789" y="4029450"/>
              <a:ext cx="537970" cy="330700"/>
            </a:xfrm>
            <a:prstGeom prst="rect">
              <a:avLst/>
            </a:prstGeom>
            <a:noFill/>
            <a:ln>
              <a:noFill/>
            </a:ln>
          </p:spPr>
        </p:pic>
        <p:pic>
          <p:nvPicPr>
            <p:cNvPr id="359" name="Google Shape;359;p72"/>
            <p:cNvPicPr preferRelativeResize="0"/>
            <p:nvPr/>
          </p:nvPicPr>
          <p:blipFill rotWithShape="1">
            <a:blip r:embed="rId10">
              <a:alphaModFix/>
            </a:blip>
            <a:srcRect b="0" l="0" r="0" t="0"/>
            <a:stretch/>
          </p:blipFill>
          <p:spPr>
            <a:xfrm>
              <a:off x="5115038" y="3354875"/>
              <a:ext cx="490375" cy="551000"/>
            </a:xfrm>
            <a:prstGeom prst="rect">
              <a:avLst/>
            </a:prstGeom>
            <a:noFill/>
            <a:ln>
              <a:noFill/>
            </a:ln>
          </p:spPr>
        </p:pic>
        <p:pic>
          <p:nvPicPr>
            <p:cNvPr id="360" name="Google Shape;360;p72"/>
            <p:cNvPicPr preferRelativeResize="0"/>
            <p:nvPr/>
          </p:nvPicPr>
          <p:blipFill rotWithShape="1">
            <a:blip r:embed="rId11">
              <a:alphaModFix/>
            </a:blip>
            <a:srcRect b="6622" l="3263" r="4298" t="5434"/>
            <a:stretch/>
          </p:blipFill>
          <p:spPr>
            <a:xfrm>
              <a:off x="6918450" y="3306725"/>
              <a:ext cx="659239" cy="551000"/>
            </a:xfrm>
            <a:prstGeom prst="rect">
              <a:avLst/>
            </a:prstGeom>
            <a:noFill/>
            <a:ln>
              <a:noFill/>
            </a:ln>
          </p:spPr>
        </p:pic>
        <p:pic>
          <p:nvPicPr>
            <p:cNvPr id="361" name="Google Shape;361;p72"/>
            <p:cNvPicPr preferRelativeResize="0"/>
            <p:nvPr/>
          </p:nvPicPr>
          <p:blipFill rotWithShape="1">
            <a:blip r:embed="rId12">
              <a:alphaModFix/>
            </a:blip>
            <a:srcRect b="27953" l="0" r="0" t="0"/>
            <a:stretch/>
          </p:blipFill>
          <p:spPr>
            <a:xfrm>
              <a:off x="7085250" y="3934750"/>
              <a:ext cx="325650" cy="382200"/>
            </a:xfrm>
            <a:prstGeom prst="rect">
              <a:avLst/>
            </a:prstGeom>
            <a:noFill/>
            <a:ln>
              <a:noFill/>
            </a:ln>
          </p:spPr>
        </p:pic>
        <p:pic>
          <p:nvPicPr>
            <p:cNvPr id="362" name="Google Shape;362;p72"/>
            <p:cNvPicPr preferRelativeResize="0"/>
            <p:nvPr/>
          </p:nvPicPr>
          <p:blipFill rotWithShape="1">
            <a:blip r:embed="rId13">
              <a:alphaModFix/>
            </a:blip>
            <a:srcRect b="0" l="0" r="0" t="0"/>
            <a:stretch/>
          </p:blipFill>
          <p:spPr>
            <a:xfrm>
              <a:off x="1942750" y="3428725"/>
              <a:ext cx="1279525" cy="9678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64" name="Google Shape;164;p55"/>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65" name="Google Shape;165;p5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5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3"/>
          <p:cNvSpPr txBox="1"/>
          <p:nvPr/>
        </p:nvSpPr>
        <p:spPr>
          <a:xfrm>
            <a:off x="750100" y="468275"/>
            <a:ext cx="91440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Frontend y Backend</a:t>
            </a:r>
            <a:endParaRPr b="1" i="0" sz="4000" u="none" cap="none" strike="noStrike">
              <a:solidFill>
                <a:srgbClr val="000000"/>
              </a:solidFill>
              <a:latin typeface="DM Sans"/>
              <a:ea typeface="DM Sans"/>
              <a:cs typeface="DM Sans"/>
              <a:sym typeface="DM Sans"/>
            </a:endParaRPr>
          </a:p>
        </p:txBody>
      </p:sp>
      <p:sp>
        <p:nvSpPr>
          <p:cNvPr id="368" name="Google Shape;368;p73"/>
          <p:cNvSpPr txBox="1"/>
          <p:nvPr/>
        </p:nvSpPr>
        <p:spPr>
          <a:xfrm>
            <a:off x="798850" y="1452525"/>
            <a:ext cx="359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Javascript se utiliza tanto para construir aplicaciones de Frontend como de Backend.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highlight>
                  <a:srgbClr val="FFFFFF"/>
                </a:highlight>
                <a:latin typeface="DM Sans"/>
                <a:ea typeface="DM Sans"/>
                <a:cs typeface="DM Sans"/>
                <a:sym typeface="DM Sans"/>
              </a:rPr>
              <a:t>Por Frontend entendemos a la parte de la aplicación que corre en el navegador y con la cual interactúan los usuarios.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highlight>
                  <a:schemeClr val="lt1"/>
                </a:highlight>
                <a:latin typeface="DM Sans"/>
                <a:ea typeface="DM Sans"/>
                <a:cs typeface="DM Sans"/>
                <a:sym typeface="DM Sans"/>
              </a:rPr>
              <a:t>Como tal, estaremos creando aplicaciones con </a:t>
            </a:r>
            <a:r>
              <a:rPr b="1" i="0" lang="es" sz="1350" u="none" cap="none" strike="noStrike">
                <a:solidFill>
                  <a:schemeClr val="dk1"/>
                </a:solidFill>
                <a:highlight>
                  <a:schemeClr val="accent6"/>
                </a:highlight>
                <a:latin typeface="DM Sans"/>
                <a:ea typeface="DM Sans"/>
                <a:cs typeface="DM Sans"/>
                <a:sym typeface="DM Sans"/>
              </a:rPr>
              <a:t>Javascript</a:t>
            </a:r>
            <a:r>
              <a:rPr b="0" i="0" lang="es" sz="1350" u="none" cap="none" strike="noStrike">
                <a:solidFill>
                  <a:schemeClr val="dk1"/>
                </a:solidFill>
                <a:highlight>
                  <a:schemeClr val="accent6"/>
                </a:highlight>
                <a:latin typeface="DM Sans"/>
                <a:ea typeface="DM Sans"/>
                <a:cs typeface="DM Sans"/>
                <a:sym typeface="DM Sans"/>
              </a:rPr>
              <a:t>, </a:t>
            </a:r>
            <a:r>
              <a:rPr b="1" i="0" lang="es" sz="1350" u="none" cap="none" strike="noStrike">
                <a:solidFill>
                  <a:schemeClr val="dk1"/>
                </a:solidFill>
                <a:highlight>
                  <a:schemeClr val="accent6"/>
                </a:highlight>
                <a:latin typeface="DM Sans"/>
                <a:ea typeface="DM Sans"/>
                <a:cs typeface="DM Sans"/>
                <a:sym typeface="DM Sans"/>
              </a:rPr>
              <a:t>HTML</a:t>
            </a:r>
            <a:r>
              <a:rPr b="0" i="0" lang="es" sz="1350" u="none" cap="none" strike="noStrike">
                <a:solidFill>
                  <a:schemeClr val="dk1"/>
                </a:solidFill>
                <a:highlight>
                  <a:schemeClr val="accent6"/>
                </a:highlight>
                <a:latin typeface="DM Sans"/>
                <a:ea typeface="DM Sans"/>
                <a:cs typeface="DM Sans"/>
                <a:sym typeface="DM Sans"/>
              </a:rPr>
              <a:t> y </a:t>
            </a:r>
            <a:r>
              <a:rPr b="1" i="0" lang="es" sz="1350" u="none" cap="none" strike="noStrike">
                <a:solidFill>
                  <a:schemeClr val="dk1"/>
                </a:solidFill>
                <a:highlight>
                  <a:schemeClr val="accent6"/>
                </a:highlight>
                <a:latin typeface="DM Sans"/>
                <a:ea typeface="DM Sans"/>
                <a:cs typeface="DM Sans"/>
                <a:sym typeface="DM Sans"/>
              </a:rPr>
              <a:t>CSS</a:t>
            </a:r>
            <a:r>
              <a:rPr b="0" i="0" lang="es" sz="1350" u="none" cap="none" strike="noStrike">
                <a:solidFill>
                  <a:schemeClr val="dk1"/>
                </a:solidFill>
                <a:highlight>
                  <a:schemeClr val="lt1"/>
                </a:highlight>
                <a:latin typeface="DM Sans"/>
                <a:ea typeface="DM Sans"/>
                <a:cs typeface="DM Sans"/>
                <a:sym typeface="DM Sans"/>
              </a:rPr>
              <a:t>; vinculando los tres lenguajes en el desarrollo único a un producto.</a:t>
            </a:r>
            <a:endParaRPr b="0"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69" name="Google Shape;369;p73"/>
          <p:cNvSpPr txBox="1"/>
          <p:nvPr/>
        </p:nvSpPr>
        <p:spPr>
          <a:xfrm>
            <a:off x="4676525" y="1440438"/>
            <a:ext cx="3852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Nuestra aplicación de Frontend también consume datos y servicios ofrecidos por algún Backend. </a:t>
            </a:r>
            <a:br>
              <a:rPr b="0" i="0" lang="es" sz="1350" u="none" cap="none" strike="noStrike">
                <a:solidFill>
                  <a:schemeClr val="dk1"/>
                </a:solidFill>
                <a:highlight>
                  <a:schemeClr val="lt1"/>
                </a:highlight>
                <a:latin typeface="DM Sans"/>
                <a:ea typeface="DM Sans"/>
                <a:cs typeface="DM Sans"/>
                <a:sym typeface="DM Sans"/>
              </a:rPr>
            </a:b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Javascript será la herramienta que nos permitirá comunicarnos e intercambiar información con APIs u otras aplicaciones.</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4"/>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4"/>
          <p:cNvSpPr txBox="1"/>
          <p:nvPr/>
        </p:nvSpPr>
        <p:spPr>
          <a:xfrm>
            <a:off x="1905000" y="2202300"/>
            <a:ext cx="53721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3000">
                <a:solidFill>
                  <a:schemeClr val="dk1"/>
                </a:solidFill>
                <a:latin typeface="DM Sans"/>
                <a:ea typeface="DM Sans"/>
                <a:cs typeface="DM Sans"/>
                <a:sym typeface="DM Sans"/>
              </a:rPr>
              <a:t>Historia y evolución de Java Script</a:t>
            </a:r>
            <a:endParaRPr sz="3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5"/>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Evolución de JavaScript</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81" name="Google Shape;381;p75"/>
          <p:cNvSpPr txBox="1"/>
          <p:nvPr/>
        </p:nvSpPr>
        <p:spPr>
          <a:xfrm>
            <a:off x="457725" y="2211625"/>
            <a:ext cx="4270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primera versión de JavaScript estandarizado, ES1, se lanzó en 1997 y el lenguaje fue cambiando con el tiempo. En el curso nos centramos en las versiones ES6 y posteriores.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Ten presente que, todos los años, el estándar ES lanza una versión nueva.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p:txBody>
      </p:sp>
      <p:pic>
        <p:nvPicPr>
          <p:cNvPr id="382" name="Google Shape;382;p75"/>
          <p:cNvPicPr preferRelativeResize="0"/>
          <p:nvPr/>
        </p:nvPicPr>
        <p:blipFill rotWithShape="1">
          <a:blip r:embed="rId3">
            <a:alphaModFix/>
          </a:blip>
          <a:srcRect b="0" l="0" r="0" t="0"/>
          <a:stretch/>
        </p:blipFill>
        <p:spPr>
          <a:xfrm>
            <a:off x="4781545" y="1690675"/>
            <a:ext cx="3985330" cy="22394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6"/>
          <p:cNvSpPr txBox="1"/>
          <p:nvPr/>
        </p:nvSpPr>
        <p:spPr>
          <a:xfrm>
            <a:off x="398050" y="401000"/>
            <a:ext cx="4730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Diferencia con Java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88" name="Google Shape;388;p76"/>
          <p:cNvSpPr txBox="1"/>
          <p:nvPr/>
        </p:nvSpPr>
        <p:spPr>
          <a:xfrm>
            <a:off x="476250" y="1675750"/>
            <a:ext cx="4270500" cy="314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bien, tanto Java como Javascript son lenguajes de  programación que comparten base de su sintaxis, el uso de cada uno es distinto.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Java funciona a través de declaraciones que se establecen a partir de un sistema de clases en tiempo de compilación.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cambio, JavaScript se basa en un sistema de tiempo de ejecución donde cada dato distinto puede representar valores booleanos, de cadena o numéricos.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Son dos lenguajes diferentes, y no es correcto mencionarlos como sinónimos.</a:t>
            </a:r>
            <a:endParaRPr sz="1350">
              <a:latin typeface="DM Sans"/>
              <a:ea typeface="DM Sans"/>
              <a:cs typeface="DM Sans"/>
              <a:sym typeface="DM Sans"/>
            </a:endParaRPr>
          </a:p>
        </p:txBody>
      </p:sp>
      <p:pic>
        <p:nvPicPr>
          <p:cNvPr id="389" name="Google Shape;389;p76"/>
          <p:cNvPicPr preferRelativeResize="0"/>
          <p:nvPr/>
        </p:nvPicPr>
        <p:blipFill rotWithShape="1">
          <a:blip r:embed="rId3">
            <a:alphaModFix/>
          </a:blip>
          <a:srcRect b="0" l="0" r="0" t="0"/>
          <a:stretch/>
        </p:blipFill>
        <p:spPr>
          <a:xfrm rot="204880">
            <a:off x="5650600" y="2505122"/>
            <a:ext cx="3062925" cy="1722875"/>
          </a:xfrm>
          <a:prstGeom prst="rect">
            <a:avLst/>
          </a:prstGeom>
          <a:noFill/>
          <a:ln>
            <a:noFill/>
          </a:ln>
        </p:spPr>
      </p:pic>
      <p:pic>
        <p:nvPicPr>
          <p:cNvPr id="390" name="Google Shape;390;p76"/>
          <p:cNvPicPr preferRelativeResize="0"/>
          <p:nvPr/>
        </p:nvPicPr>
        <p:blipFill rotWithShape="1">
          <a:blip r:embed="rId4">
            <a:alphaModFix/>
          </a:blip>
          <a:srcRect b="0" l="0" r="0" t="0"/>
          <a:stretch/>
        </p:blipFill>
        <p:spPr>
          <a:xfrm>
            <a:off x="5128150" y="922863"/>
            <a:ext cx="2399100" cy="239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7"/>
          <p:cNvSpPr txBox="1"/>
          <p:nvPr/>
        </p:nvSpPr>
        <p:spPr>
          <a:xfrm>
            <a:off x="1404876" y="1941375"/>
            <a:ext cx="6524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Nivelación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6"/>
                </a:solidFill>
                <a:latin typeface="DM Sans"/>
                <a:ea typeface="DM Sans"/>
                <a:cs typeface="DM Sans"/>
                <a:sym typeface="DM Sans"/>
              </a:rPr>
              <a:t>Relación con HTML y CSS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8"/>
          <p:cNvSpPr txBox="1"/>
          <p:nvPr/>
        </p:nvSpPr>
        <p:spPr>
          <a:xfrm>
            <a:off x="398050" y="76077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Navegadores Web</a:t>
            </a:r>
            <a:endParaRPr b="1" sz="4000">
              <a:solidFill>
                <a:schemeClr val="dk1"/>
              </a:solidFill>
              <a:latin typeface="DM Sans"/>
              <a:ea typeface="DM Sans"/>
              <a:cs typeface="DM Sans"/>
              <a:sym typeface="DM Sans"/>
            </a:endParaRPr>
          </a:p>
        </p:txBody>
      </p:sp>
      <p:pic>
        <p:nvPicPr>
          <p:cNvPr id="401" name="Google Shape;401;p78"/>
          <p:cNvPicPr preferRelativeResize="0"/>
          <p:nvPr/>
        </p:nvPicPr>
        <p:blipFill rotWithShape="1">
          <a:blip r:embed="rId3">
            <a:alphaModFix/>
          </a:blip>
          <a:srcRect b="0" l="0" r="0" t="0"/>
          <a:stretch/>
        </p:blipFill>
        <p:spPr>
          <a:xfrm>
            <a:off x="3406813" y="2111325"/>
            <a:ext cx="1219200" cy="1219200"/>
          </a:xfrm>
          <a:prstGeom prst="rect">
            <a:avLst/>
          </a:prstGeom>
          <a:noFill/>
          <a:ln>
            <a:noFill/>
          </a:ln>
        </p:spPr>
      </p:pic>
      <p:pic>
        <p:nvPicPr>
          <p:cNvPr id="402" name="Google Shape;402;p78"/>
          <p:cNvPicPr preferRelativeResize="0"/>
          <p:nvPr/>
        </p:nvPicPr>
        <p:blipFill rotWithShape="1">
          <a:blip r:embed="rId4">
            <a:alphaModFix/>
          </a:blip>
          <a:srcRect b="0" l="0" r="0" t="0"/>
          <a:stretch/>
        </p:blipFill>
        <p:spPr>
          <a:xfrm>
            <a:off x="1957863" y="2127663"/>
            <a:ext cx="1186525" cy="1186525"/>
          </a:xfrm>
          <a:prstGeom prst="rect">
            <a:avLst/>
          </a:prstGeom>
          <a:noFill/>
          <a:ln>
            <a:noFill/>
          </a:ln>
        </p:spPr>
      </p:pic>
      <p:pic>
        <p:nvPicPr>
          <p:cNvPr id="403" name="Google Shape;403;p78"/>
          <p:cNvPicPr preferRelativeResize="0"/>
          <p:nvPr/>
        </p:nvPicPr>
        <p:blipFill rotWithShape="1">
          <a:blip r:embed="rId5">
            <a:alphaModFix/>
          </a:blip>
          <a:srcRect b="0" l="0" r="0" t="0"/>
          <a:stretch/>
        </p:blipFill>
        <p:spPr>
          <a:xfrm>
            <a:off x="476250" y="2111325"/>
            <a:ext cx="1219200" cy="1219200"/>
          </a:xfrm>
          <a:prstGeom prst="rect">
            <a:avLst/>
          </a:prstGeom>
          <a:noFill/>
          <a:ln>
            <a:noFill/>
          </a:ln>
        </p:spPr>
      </p:pic>
      <p:pic>
        <p:nvPicPr>
          <p:cNvPr id="404" name="Google Shape;404;p78"/>
          <p:cNvPicPr preferRelativeResize="0"/>
          <p:nvPr/>
        </p:nvPicPr>
        <p:blipFill rotWithShape="1">
          <a:blip r:embed="rId6">
            <a:alphaModFix/>
          </a:blip>
          <a:srcRect b="0" l="0" r="0" t="0"/>
          <a:stretch/>
        </p:blipFill>
        <p:spPr>
          <a:xfrm>
            <a:off x="4863925" y="2111325"/>
            <a:ext cx="1219200" cy="1219200"/>
          </a:xfrm>
          <a:prstGeom prst="rect">
            <a:avLst/>
          </a:prstGeom>
          <a:noFill/>
          <a:ln>
            <a:noFill/>
          </a:ln>
        </p:spPr>
      </p:pic>
      <p:sp>
        <p:nvSpPr>
          <p:cNvPr id="405" name="Google Shape;405;p78"/>
          <p:cNvSpPr txBox="1"/>
          <p:nvPr/>
        </p:nvSpPr>
        <p:spPr>
          <a:xfrm>
            <a:off x="6551700" y="1717500"/>
            <a:ext cx="2329500" cy="1708500"/>
          </a:xfrm>
          <a:prstGeom prst="rect">
            <a:avLst/>
          </a:prstGeom>
          <a:noFill/>
          <a:ln>
            <a:noFill/>
          </a:ln>
        </p:spPr>
        <p:txBody>
          <a:bodyPr anchorCtr="0" anchor="t" bIns="91425" lIns="91425" spcFirstLastPara="1" rIns="91425" wrap="square" tIns="91425">
            <a:spAutoFit/>
          </a:bodyPr>
          <a:lstStyle/>
          <a:p>
            <a:pPr indent="0" lvl="0" marL="457200" rtl="0" algn="ctr">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Chrome</a:t>
            </a:r>
            <a:endParaRPr/>
          </a:p>
          <a:p>
            <a:pPr indent="0" lvl="0" marL="457200" rtl="0" algn="ctr">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8">
                  <a:extLst>
                    <a:ext uri="{A12FA001-AC4F-418D-AE19-62706E023703}">
                      <ahyp:hlinkClr val="tx"/>
                    </a:ext>
                  </a:extLst>
                </a:hlinkClick>
              </a:rPr>
              <a:t>Edge</a:t>
            </a:r>
            <a:endParaRPr/>
          </a:p>
          <a:p>
            <a:pPr indent="0" lvl="0" marL="457200" rtl="0" algn="ctr">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9">
                  <a:extLst>
                    <a:ext uri="{A12FA001-AC4F-418D-AE19-62706E023703}">
                      <ahyp:hlinkClr val="tx"/>
                    </a:ext>
                  </a:extLst>
                </a:hlinkClick>
              </a:rPr>
              <a:t>Firefox</a:t>
            </a:r>
            <a:r>
              <a:rPr lang="es" sz="1800">
                <a:solidFill>
                  <a:srgbClr val="333333"/>
                </a:solidFill>
                <a:latin typeface="Helvetica Neue Light"/>
                <a:ea typeface="Helvetica Neue Light"/>
                <a:cs typeface="Helvetica Neue Light"/>
                <a:sym typeface="Helvetica Neue Light"/>
              </a:rPr>
              <a:t> </a:t>
            </a:r>
            <a:endParaRPr sz="1800">
              <a:solidFill>
                <a:srgbClr val="333333"/>
              </a:solidFill>
              <a:latin typeface="Helvetica Neue Light"/>
              <a:ea typeface="Helvetica Neue Light"/>
              <a:cs typeface="Helvetica Neue Light"/>
              <a:sym typeface="Helvetica Neue Light"/>
            </a:endParaRPr>
          </a:p>
          <a:p>
            <a:pPr indent="0" lvl="0" marL="457200" rtl="0" algn="ctr">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10">
                  <a:extLst>
                    <a:ext uri="{A12FA001-AC4F-418D-AE19-62706E023703}">
                      <ahyp:hlinkClr val="tx"/>
                    </a:ext>
                  </a:extLst>
                </a:hlinkClick>
              </a:rPr>
              <a:t>Opera</a:t>
            </a:r>
            <a:endParaRPr sz="1600">
              <a:solidFill>
                <a:srgbClr val="333333"/>
              </a:solidFill>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9"/>
          <p:cNvSpPr txBox="1"/>
          <p:nvPr/>
        </p:nvSpPr>
        <p:spPr>
          <a:xfrm>
            <a:off x="476250" y="66530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Editores de código</a:t>
            </a:r>
            <a:endParaRPr b="1" sz="4000">
              <a:solidFill>
                <a:schemeClr val="dk1"/>
              </a:solidFill>
              <a:latin typeface="DM Sans"/>
              <a:ea typeface="DM Sans"/>
              <a:cs typeface="DM Sans"/>
              <a:sym typeface="DM Sans"/>
            </a:endParaRPr>
          </a:p>
        </p:txBody>
      </p:sp>
      <p:pic>
        <p:nvPicPr>
          <p:cNvPr id="411" name="Google Shape;411;p79"/>
          <p:cNvPicPr preferRelativeResize="0"/>
          <p:nvPr/>
        </p:nvPicPr>
        <p:blipFill rotWithShape="1">
          <a:blip r:embed="rId3">
            <a:alphaModFix/>
          </a:blip>
          <a:srcRect b="0" l="0" r="0" t="0"/>
          <a:stretch/>
        </p:blipFill>
        <p:spPr>
          <a:xfrm>
            <a:off x="934950" y="2265726"/>
            <a:ext cx="1365448" cy="1365473"/>
          </a:xfrm>
          <a:prstGeom prst="rect">
            <a:avLst/>
          </a:prstGeom>
          <a:noFill/>
          <a:ln>
            <a:noFill/>
          </a:ln>
        </p:spPr>
      </p:pic>
      <p:pic>
        <p:nvPicPr>
          <p:cNvPr id="412" name="Google Shape;412;p79"/>
          <p:cNvPicPr preferRelativeResize="0"/>
          <p:nvPr/>
        </p:nvPicPr>
        <p:blipFill rotWithShape="1">
          <a:blip r:embed="rId4">
            <a:alphaModFix/>
          </a:blip>
          <a:srcRect b="0" l="0" r="0" t="0"/>
          <a:stretch/>
        </p:blipFill>
        <p:spPr>
          <a:xfrm>
            <a:off x="3954450" y="2131386"/>
            <a:ext cx="1634175" cy="1634175"/>
          </a:xfrm>
          <a:prstGeom prst="rect">
            <a:avLst/>
          </a:prstGeom>
          <a:noFill/>
          <a:ln>
            <a:noFill/>
          </a:ln>
        </p:spPr>
      </p:pic>
      <p:sp>
        <p:nvSpPr>
          <p:cNvPr id="413" name="Google Shape;413;p79"/>
          <p:cNvSpPr txBox="1"/>
          <p:nvPr/>
        </p:nvSpPr>
        <p:spPr>
          <a:xfrm>
            <a:off x="6327325" y="2133150"/>
            <a:ext cx="2580000" cy="877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5">
                  <a:extLst>
                    <a:ext uri="{A12FA001-AC4F-418D-AE19-62706E023703}">
                      <ahyp:hlinkClr val="tx"/>
                    </a:ext>
                  </a:extLst>
                </a:hlinkClick>
              </a:rPr>
              <a:t>Visual Studio Code</a:t>
            </a:r>
            <a:r>
              <a:rPr lang="es" sz="1800">
                <a:solidFill>
                  <a:srgbClr val="333333"/>
                </a:solidFill>
                <a:latin typeface="Helvetica Neue Light"/>
                <a:ea typeface="Helvetica Neue Light"/>
                <a:cs typeface="Helvetica Neue Light"/>
                <a:sym typeface="Helvetica Neue Light"/>
              </a:rPr>
              <a:t> </a:t>
            </a:r>
            <a:r>
              <a:rPr lang="es" sz="1800" u="sng">
                <a:solidFill>
                  <a:schemeClr val="accent5"/>
                </a:solidFill>
                <a:latin typeface="Helvetica Neue Light"/>
                <a:ea typeface="Helvetica Neue Light"/>
                <a:cs typeface="Helvetica Neue Light"/>
                <a:sym typeface="Helvetica Neue Light"/>
                <a:hlinkClick r:id="rId6">
                  <a:extLst>
                    <a:ext uri="{A12FA001-AC4F-418D-AE19-62706E023703}">
                      <ahyp:hlinkClr val="tx"/>
                    </a:ext>
                  </a:extLst>
                </a:hlinkClick>
              </a:rPr>
              <a:t>Sublime Text</a:t>
            </a:r>
            <a:endParaRPr/>
          </a:p>
        </p:txBody>
      </p:sp>
      <p:pic>
        <p:nvPicPr>
          <p:cNvPr id="414" name="Google Shape;414;p79"/>
          <p:cNvPicPr preferRelativeResize="0"/>
          <p:nvPr/>
        </p:nvPicPr>
        <p:blipFill>
          <a:blip r:embed="rId7">
            <a:alphaModFix/>
          </a:blip>
          <a:stretch>
            <a:fillRect/>
          </a:stretch>
        </p:blipFill>
        <p:spPr>
          <a:xfrm>
            <a:off x="391550" y="3250700"/>
            <a:ext cx="1073425" cy="1073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8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20" name="Google Shape;420;p80"/>
          <p:cNvSpPr txBox="1"/>
          <p:nvPr/>
        </p:nvSpPr>
        <p:spPr>
          <a:xfrm>
            <a:off x="2809200" y="2971950"/>
            <a:ext cx="3525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¡En </a:t>
            </a:r>
            <a:r>
              <a:rPr lang="es" sz="2000">
                <a:solidFill>
                  <a:schemeClr val="lt1"/>
                </a:solidFill>
                <a:latin typeface="DM Sans"/>
                <a:ea typeface="DM Sans"/>
                <a:cs typeface="DM Sans"/>
                <a:sym typeface="DM Sans"/>
              </a:rPr>
              <a:t>15 </a:t>
            </a:r>
            <a:r>
              <a:rPr b="0" i="0" lang="es" sz="2000" u="none" cap="none" strike="noStrike">
                <a:solidFill>
                  <a:schemeClr val="lt1"/>
                </a:solidFill>
                <a:latin typeface="DM Sans"/>
                <a:ea typeface="DM Sans"/>
                <a:cs typeface="DM Sans"/>
                <a:sym typeface="DM Sans"/>
              </a:rPr>
              <a:t>minutos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4000" u="none" cap="none" strike="noStrike">
                <a:solidFill>
                  <a:schemeClr val="lt1"/>
                </a:solidFill>
                <a:latin typeface="DM Sans"/>
                <a:ea typeface="DM Sans"/>
                <a:cs typeface="DM Sans"/>
                <a:sym typeface="DM Sans"/>
              </a:rPr>
              <a:t>JavaScript</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0FF00"/>
                </a:solidFill>
                <a:latin typeface="DM Sans"/>
                <a:ea typeface="DM Sans"/>
                <a:cs typeface="DM Sans"/>
                <a:sym typeface="DM Sans"/>
              </a:rPr>
              <a:t> Sintaxis y variables</a:t>
            </a:r>
            <a:endParaRPr b="1" i="0" sz="4000" u="none" cap="none" strike="noStrike">
              <a:solidFill>
                <a:srgbClr val="E0FF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82"/>
          <p:cNvSpPr txBox="1"/>
          <p:nvPr/>
        </p:nvSpPr>
        <p:spPr>
          <a:xfrm>
            <a:off x="750100" y="468275"/>
            <a:ext cx="91440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¿Cómo escribir código JS?</a:t>
            </a:r>
            <a:endParaRPr b="1" i="0" sz="4000" u="none" cap="none" strike="noStrike">
              <a:solidFill>
                <a:srgbClr val="000000"/>
              </a:solidFill>
              <a:latin typeface="DM Sans"/>
              <a:ea typeface="DM Sans"/>
              <a:cs typeface="DM Sans"/>
              <a:sym typeface="DM Sans"/>
            </a:endParaRPr>
          </a:p>
        </p:txBody>
      </p:sp>
      <p:sp>
        <p:nvSpPr>
          <p:cNvPr id="431" name="Google Shape;431;p82"/>
          <p:cNvSpPr txBox="1"/>
          <p:nvPr/>
        </p:nvSpPr>
        <p:spPr>
          <a:xfrm>
            <a:off x="798850" y="1452525"/>
            <a:ext cx="359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highlight>
                  <a:srgbClr val="E0FF00"/>
                </a:highlight>
                <a:latin typeface="DM Sans"/>
                <a:ea typeface="DM Sans"/>
                <a:cs typeface="DM Sans"/>
                <a:sym typeface="DM Sans"/>
              </a:rPr>
              <a:t>1.</a:t>
            </a:r>
            <a:r>
              <a:rPr lang="es" sz="1350">
                <a:solidFill>
                  <a:schemeClr val="dk1"/>
                </a:solidFill>
                <a:highlight>
                  <a:srgbClr val="FFFFFF"/>
                </a:highlight>
                <a:latin typeface="DM Sans"/>
                <a:ea typeface="DM Sans"/>
                <a:cs typeface="DM Sans"/>
                <a:sym typeface="DM Sans"/>
              </a:rPr>
              <a:t> </a:t>
            </a:r>
            <a:r>
              <a:rPr lang="es" sz="1350">
                <a:solidFill>
                  <a:schemeClr val="dk1"/>
                </a:solidFill>
                <a:highlight>
                  <a:srgbClr val="FFFFFF"/>
                </a:highlight>
                <a:latin typeface="DM Sans"/>
                <a:ea typeface="DM Sans"/>
                <a:cs typeface="DM Sans"/>
                <a:sym typeface="DM Sans"/>
              </a:rPr>
              <a:t>La etiqueta </a:t>
            </a:r>
            <a:r>
              <a:rPr b="1" lang="es" sz="1350">
                <a:solidFill>
                  <a:schemeClr val="dk1"/>
                </a:solidFill>
                <a:highlight>
                  <a:srgbClr val="FFFFFF"/>
                </a:highlight>
                <a:latin typeface="DM Sans"/>
                <a:ea typeface="DM Sans"/>
                <a:cs typeface="DM Sans"/>
                <a:sym typeface="DM Sans"/>
              </a:rPr>
              <a:t>&lt;script&gt;</a:t>
            </a:r>
            <a:r>
              <a:rPr lang="es" sz="1350">
                <a:solidFill>
                  <a:schemeClr val="dk1"/>
                </a:solidFill>
                <a:highlight>
                  <a:srgbClr val="FFFFFF"/>
                </a:highlight>
                <a:latin typeface="DM Sans"/>
                <a:ea typeface="DM Sans"/>
                <a:cs typeface="DM Sans"/>
                <a:sym typeface="DM Sans"/>
              </a:rPr>
              <a:t> es un tag HTML, por lo tanto podríamos definirla en cualquier parte de un documento HTML, y escribir dentro código JS.</a:t>
            </a:r>
            <a:endParaRPr sz="1350">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solidFill>
                <a:schemeClr val="dk1"/>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highlight>
                  <a:srgbClr val="FFFFFF"/>
                </a:highlight>
                <a:latin typeface="DM Sans"/>
                <a:ea typeface="DM Sans"/>
                <a:cs typeface="DM Sans"/>
                <a:sym typeface="DM Sans"/>
              </a:rPr>
              <a:t>Desde el año 1998</a:t>
            </a:r>
            <a:r>
              <a:rPr lang="es" sz="1350">
                <a:solidFill>
                  <a:schemeClr val="dk1"/>
                </a:solidFill>
                <a:highlight>
                  <a:srgbClr val="FFFFFF"/>
                </a:highlight>
                <a:latin typeface="DM Sans"/>
                <a:ea typeface="DM Sans"/>
                <a:cs typeface="DM Sans"/>
                <a:sym typeface="DM Sans"/>
              </a:rPr>
              <a:t> la </a:t>
            </a:r>
            <a:r>
              <a:rPr lang="es" sz="1350" u="sng">
                <a:solidFill>
                  <a:schemeClr val="hlink"/>
                </a:solidFill>
                <a:highlight>
                  <a:srgbClr val="FFFFFF"/>
                </a:highlight>
                <a:latin typeface="DM Sans"/>
                <a:ea typeface="DM Sans"/>
                <a:cs typeface="DM Sans"/>
                <a:sym typeface="DM Sans"/>
                <a:hlinkClick r:id="rId3"/>
              </a:rPr>
              <a:t>W3C</a:t>
            </a:r>
            <a:r>
              <a:rPr lang="es" sz="1350">
                <a:solidFill>
                  <a:schemeClr val="dk1"/>
                </a:solidFill>
                <a:highlight>
                  <a:srgbClr val="FFFFFF"/>
                </a:highlight>
                <a:latin typeface="DM Sans"/>
                <a:ea typeface="DM Sans"/>
                <a:cs typeface="DM Sans"/>
                <a:sym typeface="DM Sans"/>
              </a:rPr>
              <a:t> definió que </a:t>
            </a:r>
            <a:r>
              <a:rPr b="1" lang="es" sz="1350">
                <a:solidFill>
                  <a:schemeClr val="dk1"/>
                </a:solidFill>
                <a:highlight>
                  <a:srgbClr val="FFFFFF"/>
                </a:highlight>
                <a:latin typeface="DM Sans"/>
                <a:ea typeface="DM Sans"/>
                <a:cs typeface="DM Sans"/>
                <a:sym typeface="DM Sans"/>
              </a:rPr>
              <a:t>HTML, CSS</a:t>
            </a:r>
            <a:r>
              <a:rPr lang="es" sz="1350">
                <a:solidFill>
                  <a:schemeClr val="dk1"/>
                </a:solidFill>
                <a:highlight>
                  <a:srgbClr val="FFFFFF"/>
                </a:highlight>
                <a:latin typeface="DM Sans"/>
                <a:ea typeface="DM Sans"/>
                <a:cs typeface="DM Sans"/>
                <a:sym typeface="DM Sans"/>
              </a:rPr>
              <a:t>, y JS, tuvieran sus archivos independientes, por lo tanto, el código JS debe escribirse en un archivo aparte. </a:t>
            </a:r>
            <a:endParaRPr sz="1350">
              <a:solidFill>
                <a:schemeClr val="dk1"/>
              </a:solidFill>
              <a:highlight>
                <a:srgbClr val="FFFFFF"/>
              </a:highlight>
              <a:latin typeface="DM Sans"/>
              <a:ea typeface="DM Sans"/>
              <a:cs typeface="DM Sans"/>
              <a:sym typeface="DM Sans"/>
            </a:endParaRPr>
          </a:p>
        </p:txBody>
      </p:sp>
      <p:sp>
        <p:nvSpPr>
          <p:cNvPr id="432" name="Google Shape;432;p82"/>
          <p:cNvSpPr txBox="1"/>
          <p:nvPr/>
        </p:nvSpPr>
        <p:spPr>
          <a:xfrm>
            <a:off x="4676525" y="1440438"/>
            <a:ext cx="3852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highlight>
                  <a:schemeClr val="lt1"/>
                </a:highlight>
                <a:latin typeface="DM Sans"/>
                <a:ea typeface="DM Sans"/>
                <a:cs typeface="DM Sans"/>
                <a:sym typeface="DM Sans"/>
              </a:rPr>
              <a:t>El agregado de código JS dentro de un archivo HTML </a:t>
            </a:r>
            <a:r>
              <a:rPr b="1" lang="es" sz="1350">
                <a:solidFill>
                  <a:schemeClr val="dk1"/>
                </a:solidFill>
                <a:highlight>
                  <a:schemeClr val="lt1"/>
                </a:highlight>
                <a:latin typeface="DM Sans"/>
                <a:ea typeface="DM Sans"/>
                <a:cs typeface="DM Sans"/>
                <a:sym typeface="DM Sans"/>
              </a:rPr>
              <a:t>es una mala práctica inaceptable</a:t>
            </a:r>
            <a:r>
              <a:rPr lang="es" sz="1350">
                <a:solidFill>
                  <a:schemeClr val="dk1"/>
                </a:solidFill>
                <a:highlight>
                  <a:schemeClr val="lt1"/>
                </a:highlight>
                <a:latin typeface="DM Sans"/>
                <a:ea typeface="DM Sans"/>
                <a:cs typeface="DM Sans"/>
                <a:sym typeface="DM Sans"/>
              </a:rPr>
              <a:t> en cualquier empresa de software.</a:t>
            </a:r>
            <a:endParaRPr sz="135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highlight>
                  <a:srgbClr val="E0FF00"/>
                </a:highlight>
                <a:latin typeface="DM Sans"/>
                <a:ea typeface="DM Sans"/>
                <a:cs typeface="DM Sans"/>
                <a:sym typeface="DM Sans"/>
              </a:rPr>
              <a:t>2</a:t>
            </a:r>
            <a:r>
              <a:rPr lang="es" sz="1350">
                <a:solidFill>
                  <a:schemeClr val="dk1"/>
                </a:solidFill>
                <a:highlight>
                  <a:schemeClr val="lt1"/>
                </a:highlight>
                <a:latin typeface="DM Sans"/>
                <a:ea typeface="DM Sans"/>
                <a:cs typeface="DM Sans"/>
                <a:sym typeface="DM Sans"/>
              </a:rPr>
              <a:t>. En un archivo individual con </a:t>
            </a:r>
            <a:r>
              <a:rPr b="1" lang="es" sz="1350">
                <a:solidFill>
                  <a:schemeClr val="dk1"/>
                </a:solidFill>
                <a:highlight>
                  <a:schemeClr val="lt1"/>
                </a:highlight>
                <a:latin typeface="DM Sans"/>
                <a:ea typeface="DM Sans"/>
                <a:cs typeface="DM Sans"/>
                <a:sym typeface="DM Sans"/>
              </a:rPr>
              <a:t>extensión .js</a:t>
            </a:r>
            <a:endParaRPr b="1"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highlight>
                  <a:schemeClr val="lt1"/>
                </a:highlight>
                <a:latin typeface="DM Sans"/>
                <a:ea typeface="DM Sans"/>
                <a:cs typeface="DM Sans"/>
                <a:sym typeface="DM Sans"/>
              </a:rPr>
              <a:t>Ejemplo: mi-archivo.js</a:t>
            </a:r>
            <a:endParaRPr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highlight>
                  <a:schemeClr val="lt1"/>
                </a:highlight>
                <a:latin typeface="DM Sans"/>
                <a:ea typeface="DM Sans"/>
                <a:cs typeface="DM Sans"/>
                <a:sym typeface="DM Sans"/>
              </a:rPr>
              <a:t>Se vincula con la etiqueta </a:t>
            </a:r>
            <a:r>
              <a:rPr b="1" lang="es" sz="1350">
                <a:solidFill>
                  <a:schemeClr val="dk1"/>
                </a:solidFill>
                <a:highlight>
                  <a:schemeClr val="lt1"/>
                </a:highlight>
                <a:latin typeface="DM Sans"/>
                <a:ea typeface="DM Sans"/>
                <a:cs typeface="DM Sans"/>
                <a:sym typeface="DM Sans"/>
              </a:rPr>
              <a:t>&lt;script&gt;</a:t>
            </a:r>
            <a:r>
              <a:rPr lang="es" sz="1350">
                <a:solidFill>
                  <a:schemeClr val="dk1"/>
                </a:solidFill>
                <a:highlight>
                  <a:schemeClr val="lt1"/>
                </a:highlight>
                <a:latin typeface="DM Sans"/>
                <a:ea typeface="DM Sans"/>
                <a:cs typeface="DM Sans"/>
                <a:sym typeface="DM Sans"/>
              </a:rPr>
              <a:t> y el atributo</a:t>
            </a:r>
            <a:r>
              <a:rPr b="1" lang="es" sz="1350">
                <a:solidFill>
                  <a:schemeClr val="dk1"/>
                </a:solidFill>
                <a:highlight>
                  <a:schemeClr val="lt1"/>
                </a:highlight>
                <a:latin typeface="DM Sans"/>
                <a:ea typeface="DM Sans"/>
                <a:cs typeface="DM Sans"/>
                <a:sym typeface="DM Sans"/>
              </a:rPr>
              <a:t> “src”</a:t>
            </a:r>
            <a:r>
              <a:rPr lang="es" sz="1350">
                <a:solidFill>
                  <a:schemeClr val="dk1"/>
                </a:solidFill>
                <a:highlight>
                  <a:schemeClr val="lt1"/>
                </a:highlight>
                <a:latin typeface="DM Sans"/>
                <a:ea typeface="DM Sans"/>
                <a:cs typeface="DM Sans"/>
                <a:sym typeface="DM Sans"/>
              </a:rPr>
              <a:t>, y se referencia el archivo JS dentro del apartado </a:t>
            </a:r>
            <a:r>
              <a:rPr b="1" lang="es" sz="1350">
                <a:solidFill>
                  <a:schemeClr val="dk1"/>
                </a:solidFill>
                <a:highlight>
                  <a:schemeClr val="lt1"/>
                </a:highlight>
                <a:latin typeface="DM Sans"/>
                <a:ea typeface="DM Sans"/>
                <a:cs typeface="DM Sans"/>
                <a:sym typeface="DM Sans"/>
              </a:rPr>
              <a:t>&lt;body</a:t>
            </a:r>
            <a:r>
              <a:rPr lang="es" sz="1350">
                <a:solidFill>
                  <a:schemeClr val="dk1"/>
                </a:solidFill>
                <a:highlight>
                  <a:schemeClr val="lt1"/>
                </a:highlight>
                <a:latin typeface="DM Sans"/>
                <a:ea typeface="DM Sans"/>
                <a:cs typeface="DM Sans"/>
                <a:sym typeface="DM Sans"/>
              </a:rPr>
              <a:t>&gt; del documento HTML.</a:t>
            </a:r>
            <a:endParaRPr sz="1350">
              <a:solidFill>
                <a:schemeClr val="dk1"/>
              </a:solidFill>
              <a:highlight>
                <a:schemeClr val="lt1"/>
              </a:highlight>
              <a:latin typeface="DM Sans"/>
              <a:ea typeface="DM Sans"/>
              <a:cs typeface="DM Sans"/>
              <a:sym typeface="DM Sans"/>
            </a:endParaRPr>
          </a:p>
        </p:txBody>
      </p:sp>
      <p:pic>
        <p:nvPicPr>
          <p:cNvPr id="433" name="Google Shape;433;p82"/>
          <p:cNvPicPr preferRelativeResize="0"/>
          <p:nvPr/>
        </p:nvPicPr>
        <p:blipFill>
          <a:blip r:embed="rId4">
            <a:alphaModFix/>
          </a:blip>
          <a:stretch>
            <a:fillRect/>
          </a:stretch>
        </p:blipFill>
        <p:spPr>
          <a:xfrm>
            <a:off x="614363" y="3965850"/>
            <a:ext cx="7915275" cy="476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6"/>
          <p:cNvSpPr txBox="1"/>
          <p:nvPr/>
        </p:nvSpPr>
        <p:spPr>
          <a:xfrm>
            <a:off x="922100" y="2252975"/>
            <a:ext cx="72867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Introducción a JavaScript</a:t>
            </a:r>
            <a:endParaRPr b="1" sz="4000">
              <a:solidFill>
                <a:srgbClr val="EAFF6A"/>
              </a:solidFill>
              <a:latin typeface="DM Sans"/>
              <a:ea typeface="DM Sans"/>
              <a:cs typeface="DM Sans"/>
              <a:sym typeface="DM Sans"/>
            </a:endParaRPr>
          </a:p>
        </p:txBody>
      </p:sp>
      <p:sp>
        <p:nvSpPr>
          <p:cNvPr id="172" name="Google Shape;172;p5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Unidad </a:t>
            </a:r>
            <a:r>
              <a:rPr b="1" lang="es" sz="1800">
                <a:solidFill>
                  <a:schemeClr val="lt1"/>
                </a:solidFill>
                <a:latin typeface="DM Sans"/>
                <a:ea typeface="DM Sans"/>
                <a:cs typeface="DM Sans"/>
                <a:sym typeface="DM Sans"/>
              </a:rPr>
              <a:t>1.</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173" name="Google Shape;173;p5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3"/>
          <p:cNvSpPr txBox="1"/>
          <p:nvPr/>
        </p:nvSpPr>
        <p:spPr>
          <a:xfrm>
            <a:off x="4128300" y="1540500"/>
            <a:ext cx="4330200" cy="206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JavaScript tiene </a:t>
            </a:r>
            <a:r>
              <a:rPr lang="es" sz="1350">
                <a:solidFill>
                  <a:schemeClr val="dk1"/>
                </a:solidFill>
                <a:highlight>
                  <a:srgbClr val="E0FF00"/>
                </a:highlight>
                <a:latin typeface="DM Sans"/>
                <a:ea typeface="DM Sans"/>
                <a:cs typeface="DM Sans"/>
                <a:sym typeface="DM Sans"/>
              </a:rPr>
              <a:t>sus propias reglas de sintaxis</a:t>
            </a:r>
            <a:r>
              <a:rPr lang="es" sz="1350">
                <a:solidFill>
                  <a:schemeClr val="dk1"/>
                </a:solidFill>
                <a:highlight>
                  <a:srgbClr val="FFFFFF"/>
                </a:highlight>
                <a:latin typeface="DM Sans"/>
                <a:ea typeface="DM Sans"/>
                <a:cs typeface="DM Sans"/>
                <a:sym typeface="DM Sans"/>
              </a:rPr>
              <a:t>, pero además comparte los estándares de otros lenguajes de programación lógicos. </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Nuestro código JavaScript se asocia al archivo HTML que se carga en el navegador.</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Tenemos dos maneras de escribir código JavaScript en nuestras aplicaciones web.</a:t>
            </a:r>
            <a:endParaRPr sz="1350">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sz="1350">
              <a:solidFill>
                <a:schemeClr val="dk1"/>
              </a:solidFill>
              <a:highlight>
                <a:srgbClr val="FFFFFF"/>
              </a:highlight>
              <a:latin typeface="DM Sans"/>
              <a:ea typeface="DM Sans"/>
              <a:cs typeface="DM Sans"/>
              <a:sym typeface="DM Sans"/>
            </a:endParaRPr>
          </a:p>
        </p:txBody>
      </p:sp>
      <p:sp>
        <p:nvSpPr>
          <p:cNvPr id="439" name="Google Shape;439;p83"/>
          <p:cNvSpPr txBox="1"/>
          <p:nvPr/>
        </p:nvSpPr>
        <p:spPr>
          <a:xfrm>
            <a:off x="4128300" y="313875"/>
            <a:ext cx="5015700" cy="58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Código JavaScript</a:t>
            </a:r>
            <a:endParaRPr b="1" i="0" sz="4000" u="none" cap="none" strike="noStrike">
              <a:solidFill>
                <a:srgbClr val="000000"/>
              </a:solidFill>
              <a:latin typeface="DM Sans"/>
              <a:ea typeface="DM Sans"/>
              <a:cs typeface="DM Sans"/>
              <a:sym typeface="DM Sans"/>
            </a:endParaRPr>
          </a:p>
        </p:txBody>
      </p:sp>
      <p:pic>
        <p:nvPicPr>
          <p:cNvPr id="440" name="Google Shape;440;p83"/>
          <p:cNvPicPr preferRelativeResize="0"/>
          <p:nvPr/>
        </p:nvPicPr>
        <p:blipFill rotWithShape="1">
          <a:blip r:embed="rId3">
            <a:alphaModFix/>
          </a:blip>
          <a:srcRect b="0" l="0" r="0" t="0"/>
          <a:stretch/>
        </p:blipFill>
        <p:spPr>
          <a:xfrm>
            <a:off x="0" y="0"/>
            <a:ext cx="3818875"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4" name="Shape 444"/>
        <p:cNvGrpSpPr/>
        <p:nvPr/>
      </p:nvGrpSpPr>
      <p:grpSpPr>
        <a:xfrm>
          <a:off x="0" y="0"/>
          <a:ext cx="0" cy="0"/>
          <a:chOff x="0" y="0"/>
          <a:chExt cx="0" cy="0"/>
        </a:xfrm>
      </p:grpSpPr>
      <p:sp>
        <p:nvSpPr>
          <p:cNvPr id="445" name="Google Shape;445;p84"/>
          <p:cNvSpPr txBox="1"/>
          <p:nvPr/>
        </p:nvSpPr>
        <p:spPr>
          <a:xfrm>
            <a:off x="4383625" y="1399300"/>
            <a:ext cx="4485600" cy="3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Desde 2015, con el nacimiento de ES6, el uso de punto y coma al final de cada sentencia se convirtió en </a:t>
            </a:r>
            <a:r>
              <a:rPr lang="es" sz="1350">
                <a:solidFill>
                  <a:schemeClr val="dk1"/>
                </a:solidFill>
                <a:highlight>
                  <a:schemeClr val="accent6"/>
                </a:highlight>
                <a:latin typeface="DM Sans"/>
                <a:ea typeface="DM Sans"/>
                <a:cs typeface="DM Sans"/>
                <a:sym typeface="DM Sans"/>
              </a:rPr>
              <a:t>opcional.</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Puedes usarlo, como también evitarlo. Cuando trabajes en una empresa, recomendamos habituarte a las prácticas de esta.</a:t>
            </a:r>
            <a:endParaRPr sz="135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446" name="Google Shape;446;p84"/>
          <p:cNvSpPr txBox="1"/>
          <p:nvPr/>
        </p:nvSpPr>
        <p:spPr>
          <a:xfrm>
            <a:off x="4525325" y="410200"/>
            <a:ext cx="3157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1" lang="es" sz="4000" u="none" cap="none" strike="noStrike">
                <a:solidFill>
                  <a:srgbClr val="000000"/>
                </a:solidFill>
                <a:latin typeface="DM Sans"/>
                <a:ea typeface="DM Sans"/>
                <a:cs typeface="DM Sans"/>
                <a:sym typeface="DM Sans"/>
              </a:rPr>
              <a:t>S</a:t>
            </a:r>
            <a:r>
              <a:rPr b="1" i="1" lang="es" sz="4000">
                <a:latin typeface="DM Sans"/>
                <a:ea typeface="DM Sans"/>
                <a:cs typeface="DM Sans"/>
                <a:sym typeface="DM Sans"/>
              </a:rPr>
              <a:t>intaxis JS</a:t>
            </a:r>
            <a:endParaRPr b="1" i="1" sz="4000" u="none" cap="none" strike="noStrike">
              <a:solidFill>
                <a:srgbClr val="000000"/>
              </a:solidFill>
              <a:latin typeface="DM Sans"/>
              <a:ea typeface="DM Sans"/>
              <a:cs typeface="DM Sans"/>
              <a:sym typeface="DM Sans"/>
            </a:endParaRPr>
          </a:p>
        </p:txBody>
      </p:sp>
      <p:sp>
        <p:nvSpPr>
          <p:cNvPr id="447" name="Google Shape;447;p84"/>
          <p:cNvSpPr txBox="1"/>
          <p:nvPr/>
        </p:nvSpPr>
        <p:spPr>
          <a:xfrm>
            <a:off x="0" y="100"/>
            <a:ext cx="4179900" cy="51435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br>
              <a:rPr b="0" i="0" lang="es" sz="1600" u="none" cap="none" strike="noStrike">
                <a:solidFill>
                  <a:srgbClr val="F8F8F2"/>
                </a:solidFill>
                <a:latin typeface="Consolas"/>
                <a:ea typeface="Consolas"/>
                <a:cs typeface="Consolas"/>
                <a:sym typeface="Consolas"/>
              </a:rPr>
            </a:br>
            <a:r>
              <a:rPr b="0" i="0" lang="es" sz="1600" u="none" cap="none" strike="noStrike">
                <a:solidFill>
                  <a:srgbClr val="F8F8F2"/>
                </a:solidFill>
                <a:latin typeface="Consolas"/>
                <a:ea typeface="Consolas"/>
                <a:cs typeface="Consolas"/>
                <a:sym typeface="Consolas"/>
              </a:rPr>
              <a:t>	</a:t>
            </a:r>
            <a:r>
              <a:rPr b="0" i="0" lang="es" sz="1600" u="none" cap="none" strike="noStrike">
                <a:solidFill>
                  <a:schemeClr val="accent3"/>
                </a:solidFill>
                <a:latin typeface="Consolas"/>
                <a:ea typeface="Consolas"/>
                <a:cs typeface="Consolas"/>
                <a:sym typeface="Consolas"/>
              </a:rPr>
              <a:t>// punto y coma, no</a:t>
            </a:r>
            <a:endParaRPr b="0" i="0" sz="1600" u="none" cap="none" strike="noStrike">
              <a:solidFill>
                <a:schemeClr val="accent3"/>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nombre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Coder</a:t>
            </a:r>
            <a:r>
              <a:rPr b="0" i="0" lang="es" sz="1600" u="none" cap="none" strike="noStrike">
                <a:solidFill>
                  <a:srgbClr val="E9F284"/>
                </a:solidFill>
                <a:latin typeface="Consolas"/>
                <a:ea typeface="Consolas"/>
                <a:cs typeface="Consolas"/>
                <a:sym typeface="Consolas"/>
              </a:rPr>
              <a:t>"</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apellido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"House"</a:t>
            </a:r>
            <a:endParaRPr b="0" i="0" sz="1600" u="none" cap="none" strike="noStrike">
              <a:solidFill>
                <a:srgbClr val="E9F28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br>
              <a:rPr b="0" i="0" lang="es" sz="1600" u="none" cap="none" strike="noStrike">
                <a:solidFill>
                  <a:srgbClr val="E9F284"/>
                </a:solidFill>
                <a:latin typeface="Consolas"/>
                <a:ea typeface="Consolas"/>
                <a:cs typeface="Consolas"/>
                <a:sym typeface="Consolas"/>
              </a:rPr>
            </a:br>
            <a:endParaRPr b="0" i="0" sz="1600" u="none" cap="none" strike="noStrike">
              <a:solidFill>
                <a:srgbClr val="E9F28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chemeClr val="accent3"/>
                </a:solidFill>
                <a:latin typeface="Consolas"/>
                <a:ea typeface="Consolas"/>
                <a:cs typeface="Consolas"/>
                <a:sym typeface="Consolas"/>
              </a:rPr>
              <a:t>// punto y coma, sí</a:t>
            </a:r>
            <a:endParaRPr b="0" i="0" sz="1600" u="none" cap="none" strike="noStrike">
              <a:solidFill>
                <a:srgbClr val="E9F284"/>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nombre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Coder</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apellido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"House"</a:t>
            </a:r>
            <a:r>
              <a:rPr b="0" i="0" lang="es" sz="1600" u="none" cap="none" strike="noStrike">
                <a:solidFill>
                  <a:srgbClr val="F8F8F2"/>
                </a:solidFill>
                <a:latin typeface="Consolas"/>
                <a:ea typeface="Consolas"/>
                <a:cs typeface="Consolas"/>
                <a:sym typeface="Consolas"/>
              </a:rPr>
              <a:t>;</a:t>
            </a:r>
            <a:endParaRPr b="0" i="0" sz="1200" u="none" cap="none" strike="noStrike">
              <a:solidFill>
                <a:srgbClr val="569CD6"/>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5"/>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5"/>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3000">
                <a:solidFill>
                  <a:schemeClr val="dk1"/>
                </a:solidFill>
                <a:latin typeface="DM Sans"/>
                <a:ea typeface="DM Sans"/>
                <a:cs typeface="DM Sans"/>
                <a:sym typeface="DM Sans"/>
              </a:rPr>
              <a:t>Variables y valores</a:t>
            </a:r>
            <a:endParaRPr sz="3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6"/>
          <p:cNvSpPr txBox="1"/>
          <p:nvPr/>
        </p:nvSpPr>
        <p:spPr>
          <a:xfrm>
            <a:off x="475500" y="971050"/>
            <a:ext cx="4849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Variables</a:t>
            </a:r>
            <a:endParaRPr b="1" i="0" sz="4000" u="none" cap="none" strike="noStrike">
              <a:solidFill>
                <a:schemeClr val="dk1"/>
              </a:solidFill>
              <a:latin typeface="DM Sans"/>
              <a:ea typeface="DM Sans"/>
              <a:cs typeface="DM Sans"/>
              <a:sym typeface="DM Sans"/>
            </a:endParaRPr>
          </a:p>
        </p:txBody>
      </p:sp>
      <p:pic>
        <p:nvPicPr>
          <p:cNvPr id="459" name="Google Shape;459;p8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60" name="Google Shape;460;p86"/>
          <p:cNvSpPr txBox="1"/>
          <p:nvPr/>
        </p:nvSpPr>
        <p:spPr>
          <a:xfrm>
            <a:off x="475500" y="2515575"/>
            <a:ext cx="5088600" cy="21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Las variables son un espacio reservado en la memoria que, como su nombre indica, puede cambiar de contenido a lo largo de la ejecución de un programa.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 sz="1400" u="none" cap="none" strike="noStrike">
                <a:solidFill>
                  <a:schemeClr val="dk1"/>
                </a:solidFill>
                <a:latin typeface="DM Sans"/>
                <a:ea typeface="DM Sans"/>
                <a:cs typeface="DM Sans"/>
                <a:sym typeface="DM Sans"/>
              </a:rPr>
              <a:t>En las variables almacenamos diversos tipos de datos que utilizamos en la aplicación.</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461" name="Google Shape;461;p86"/>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462" name="Google Shape;462;p8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6" name="Shape 466"/>
        <p:cNvGrpSpPr/>
        <p:nvPr/>
      </p:nvGrpSpPr>
      <p:grpSpPr>
        <a:xfrm>
          <a:off x="0" y="0"/>
          <a:ext cx="0" cy="0"/>
          <a:chOff x="0" y="0"/>
          <a:chExt cx="0" cy="0"/>
        </a:xfrm>
      </p:grpSpPr>
      <p:sp>
        <p:nvSpPr>
          <p:cNvPr id="467" name="Google Shape;467;p87"/>
          <p:cNvSpPr txBox="1"/>
          <p:nvPr/>
        </p:nvSpPr>
        <p:spPr>
          <a:xfrm>
            <a:off x="626350" y="359500"/>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Inicializar Variables</a:t>
            </a:r>
            <a:endParaRPr b="1" i="0" sz="4000" u="none" cap="none" strike="noStrike">
              <a:solidFill>
                <a:srgbClr val="000000"/>
              </a:solidFill>
              <a:latin typeface="DM Sans"/>
              <a:ea typeface="DM Sans"/>
              <a:cs typeface="DM Sans"/>
              <a:sym typeface="DM Sans"/>
            </a:endParaRPr>
          </a:p>
        </p:txBody>
      </p:sp>
      <p:sp>
        <p:nvSpPr>
          <p:cNvPr id="468" name="Google Shape;468;p87"/>
          <p:cNvSpPr txBox="1"/>
          <p:nvPr/>
        </p:nvSpPr>
        <p:spPr>
          <a:xfrm>
            <a:off x="694050" y="1214350"/>
            <a:ext cx="8060400" cy="98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Podemos declarar una variable y asignarle un valor inicial en el mismo proceso:</a:t>
            </a:r>
            <a:endParaRPr b="0" i="0" sz="1350" u="none" cap="none" strike="noStrike">
              <a:solidFill>
                <a:srgbClr val="000000"/>
              </a:solidFill>
              <a:latin typeface="DM Sans"/>
              <a:ea typeface="DM Sans"/>
              <a:cs typeface="DM Sans"/>
              <a:sym typeface="DM Sans"/>
            </a:endParaRPr>
          </a:p>
        </p:txBody>
      </p:sp>
      <p:sp>
        <p:nvSpPr>
          <p:cNvPr id="469" name="Google Shape;469;p87"/>
          <p:cNvSpPr txBox="1"/>
          <p:nvPr/>
        </p:nvSpPr>
        <p:spPr>
          <a:xfrm>
            <a:off x="881750" y="2034900"/>
            <a:ext cx="3937500" cy="14787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chemeClr val="accent3"/>
                </a:solidFill>
                <a:latin typeface="Consolas"/>
                <a:ea typeface="Consolas"/>
                <a:cs typeface="Consolas"/>
                <a:sym typeface="Consolas"/>
              </a:rPr>
              <a:t>// variables inicializadas</a:t>
            </a:r>
            <a:endParaRPr b="0" i="0" sz="1600" u="none" cap="none" strike="noStrike">
              <a:solidFill>
                <a:schemeClr val="accent3"/>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EF89D2"/>
                </a:solidFill>
                <a:latin typeface="Consolas"/>
                <a:ea typeface="Consolas"/>
                <a:cs typeface="Consolas"/>
                <a:sym typeface="Consolas"/>
              </a:rPr>
              <a:t>let </a:t>
            </a:r>
            <a:r>
              <a:rPr b="0" i="0" lang="es" sz="1600" u="none" cap="none" strike="noStrike">
                <a:solidFill>
                  <a:srgbClr val="F8F8F2"/>
                </a:solidFill>
                <a:latin typeface="Consolas"/>
                <a:ea typeface="Consolas"/>
                <a:cs typeface="Consolas"/>
                <a:sym typeface="Consolas"/>
              </a:rPr>
              <a:t>edad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BD93F9"/>
                </a:solidFill>
                <a:latin typeface="Consolas"/>
                <a:ea typeface="Consolas"/>
                <a:cs typeface="Consolas"/>
                <a:sym typeface="Consolas"/>
              </a:rPr>
              <a:t>5</a:t>
            </a:r>
            <a:r>
              <a:rPr b="0" i="0" lang="es" sz="1600" u="none" cap="none" strike="noStrike">
                <a:solidFill>
                  <a:srgbClr val="F8F8F2"/>
                </a:solidFill>
                <a:latin typeface="Consolas"/>
                <a:ea typeface="Consolas"/>
                <a:cs typeface="Consolas"/>
                <a:sym typeface="Consolas"/>
              </a:rPr>
              <a:t> </a:t>
            </a:r>
            <a:endParaRPr b="0" i="0" sz="1600" u="none" cap="none" strike="noStrike">
              <a:solidFill>
                <a:srgbClr val="F8F8F2"/>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nombre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John R.</a:t>
            </a:r>
            <a:r>
              <a:rPr b="0" i="0" lang="es" sz="1600" u="none" cap="none" strike="noStrike">
                <a:solidFill>
                  <a:srgbClr val="E9F284"/>
                </a:solidFill>
                <a:latin typeface="Consolas"/>
                <a:ea typeface="Consolas"/>
                <a:cs typeface="Consolas"/>
                <a:sym typeface="Consolas"/>
              </a:rPr>
              <a:t>"</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apellido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Doe</a:t>
            </a:r>
            <a:r>
              <a:rPr b="0" i="0" lang="es" sz="1600" u="none" cap="none" strike="noStrike">
                <a:solidFill>
                  <a:srgbClr val="E9F284"/>
                </a:solidFill>
                <a:latin typeface="Consolas"/>
                <a:ea typeface="Consolas"/>
                <a:cs typeface="Consolas"/>
                <a:sym typeface="Consolas"/>
              </a:rPr>
              <a:t>'</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F79C6"/>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FF79C6"/>
              </a:solidFill>
              <a:highlight>
                <a:srgbClr val="282A36"/>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6A9955"/>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569CD6"/>
              </a:solidFill>
              <a:latin typeface="Consolas"/>
              <a:ea typeface="Consolas"/>
              <a:cs typeface="Consolas"/>
              <a:sym typeface="Consolas"/>
            </a:endParaRPr>
          </a:p>
        </p:txBody>
      </p:sp>
      <p:sp>
        <p:nvSpPr>
          <p:cNvPr id="470" name="Google Shape;470;p87"/>
          <p:cNvSpPr txBox="1"/>
          <p:nvPr/>
        </p:nvSpPr>
        <p:spPr>
          <a:xfrm>
            <a:off x="5051600" y="2384500"/>
            <a:ext cx="4152900" cy="98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¿Qué</a:t>
            </a:r>
            <a:r>
              <a:rPr b="0" i="0" lang="es" sz="1350" u="none" cap="none" strike="noStrike">
                <a:solidFill>
                  <a:srgbClr val="000000"/>
                </a:solidFill>
                <a:highlight>
                  <a:srgbClr val="E0FF00"/>
                </a:highlight>
                <a:latin typeface="DM Sans"/>
                <a:ea typeface="DM Sans"/>
                <a:cs typeface="DM Sans"/>
                <a:sym typeface="DM Sans"/>
              </a:rPr>
              <a:t> </a:t>
            </a:r>
            <a:r>
              <a:rPr b="0" i="0" lang="es" sz="1350" u="none" cap="none" strike="noStrike">
                <a:solidFill>
                  <a:srgbClr val="000000"/>
                </a:solidFill>
                <a:highlight>
                  <a:srgbClr val="E0FF00"/>
                </a:highlight>
                <a:latin typeface="DM Sans"/>
                <a:ea typeface="DM Sans"/>
                <a:cs typeface="DM Sans"/>
                <a:sym typeface="DM Sans"/>
              </a:rPr>
              <a:t>tipos de datos</a:t>
            </a:r>
            <a:r>
              <a:rPr b="0" i="0" lang="es" sz="1350" u="none" cap="none" strike="noStrike">
                <a:solidFill>
                  <a:srgbClr val="000000"/>
                </a:solidFill>
                <a:latin typeface="DM Sans"/>
                <a:ea typeface="DM Sans"/>
                <a:cs typeface="DM Sans"/>
                <a:sym typeface="DM Sans"/>
              </a:rPr>
              <a:t> tienen asignados estas variables?</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¿Por qué algunos se escriben entre comillas?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4" name="Shape 474"/>
        <p:cNvGrpSpPr/>
        <p:nvPr/>
      </p:nvGrpSpPr>
      <p:grpSpPr>
        <a:xfrm>
          <a:off x="0" y="0"/>
          <a:ext cx="0" cy="0"/>
          <a:chOff x="0" y="0"/>
          <a:chExt cx="0" cy="0"/>
        </a:xfrm>
      </p:grpSpPr>
      <p:sp>
        <p:nvSpPr>
          <p:cNvPr id="475" name="Google Shape;475;p88"/>
          <p:cNvSpPr txBox="1"/>
          <p:nvPr/>
        </p:nvSpPr>
        <p:spPr>
          <a:xfrm>
            <a:off x="626350" y="359500"/>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Operador typeof</a:t>
            </a:r>
            <a:endParaRPr b="1" i="0" sz="4000" u="none" cap="none" strike="noStrike">
              <a:solidFill>
                <a:srgbClr val="000000"/>
              </a:solidFill>
              <a:latin typeface="DM Sans"/>
              <a:ea typeface="DM Sans"/>
              <a:cs typeface="DM Sans"/>
              <a:sym typeface="DM Sans"/>
            </a:endParaRPr>
          </a:p>
        </p:txBody>
      </p:sp>
      <p:sp>
        <p:nvSpPr>
          <p:cNvPr id="476" name="Google Shape;476;p88"/>
          <p:cNvSpPr txBox="1"/>
          <p:nvPr/>
        </p:nvSpPr>
        <p:spPr>
          <a:xfrm>
            <a:off x="694050" y="1214350"/>
            <a:ext cx="64341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Podemos determinar el tipo de una variable con el operador typeof:</a:t>
            </a:r>
            <a:endParaRPr b="0" i="0" sz="1350" u="none" cap="none" strike="noStrike">
              <a:solidFill>
                <a:srgbClr val="000000"/>
              </a:solidFill>
              <a:latin typeface="DM Sans"/>
              <a:ea typeface="DM Sans"/>
              <a:cs typeface="DM Sans"/>
              <a:sym typeface="DM Sans"/>
            </a:endParaRPr>
          </a:p>
        </p:txBody>
      </p:sp>
      <p:sp>
        <p:nvSpPr>
          <p:cNvPr id="477" name="Google Shape;477;p88"/>
          <p:cNvSpPr txBox="1"/>
          <p:nvPr/>
        </p:nvSpPr>
        <p:spPr>
          <a:xfrm>
            <a:off x="476250" y="1694050"/>
            <a:ext cx="8411700" cy="3132900"/>
          </a:xfrm>
          <a:prstGeom prst="rect">
            <a:avLst/>
          </a:prstGeom>
          <a:solidFill>
            <a:srgbClr val="000000"/>
          </a:solidFill>
          <a:ln>
            <a:noFill/>
          </a:ln>
          <a:effectLst>
            <a:outerShdw blurRad="57150" rotWithShape="0" algn="bl" dir="5400000" dist="19050">
              <a:srgbClr val="000000">
                <a:alpha val="49800"/>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lang="es" sz="1600">
                <a:solidFill>
                  <a:schemeClr val="accent5"/>
                </a:solidFill>
                <a:latin typeface="Consolas"/>
                <a:ea typeface="Consolas"/>
                <a:cs typeface="Consolas"/>
                <a:sym typeface="Consolas"/>
              </a:rPr>
              <a:t>// variables con diferentes tipos de datos</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let</a:t>
            </a:r>
            <a:r>
              <a:rPr lang="es" sz="1600">
                <a:solidFill>
                  <a:srgbClr val="F8F8F2"/>
                </a:solidFill>
                <a:latin typeface="Consolas"/>
                <a:ea typeface="Consolas"/>
                <a:cs typeface="Consolas"/>
                <a:sym typeface="Consolas"/>
              </a:rPr>
              <a:t> valorBoolean = </a:t>
            </a:r>
            <a:r>
              <a:rPr lang="es" sz="1600">
                <a:solidFill>
                  <a:srgbClr val="C68BEE"/>
                </a:solidFill>
                <a:latin typeface="Consolas"/>
                <a:ea typeface="Consolas"/>
                <a:cs typeface="Consolas"/>
                <a:sym typeface="Consolas"/>
              </a:rPr>
              <a:t>false</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const</a:t>
            </a:r>
            <a:r>
              <a:rPr lang="es" sz="1600">
                <a:solidFill>
                  <a:srgbClr val="F8F8F2"/>
                </a:solidFill>
                <a:latin typeface="Consolas"/>
                <a:ea typeface="Consolas"/>
                <a:cs typeface="Consolas"/>
                <a:sym typeface="Consolas"/>
              </a:rPr>
              <a:t> valorString = </a:t>
            </a:r>
            <a:r>
              <a:rPr lang="es" sz="1600">
                <a:solidFill>
                  <a:srgbClr val="EEFF41"/>
                </a:solidFill>
                <a:latin typeface="Consolas"/>
                <a:ea typeface="Consolas"/>
                <a:cs typeface="Consolas"/>
                <a:sym typeface="Consolas"/>
              </a:rPr>
              <a:t>"Esto es una cadena de texto"</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const</a:t>
            </a:r>
            <a:r>
              <a:rPr lang="es" sz="1600">
                <a:solidFill>
                  <a:srgbClr val="F8F8F2"/>
                </a:solidFill>
                <a:latin typeface="Consolas"/>
                <a:ea typeface="Consolas"/>
                <a:cs typeface="Consolas"/>
                <a:sym typeface="Consolas"/>
              </a:rPr>
              <a:t> valorNumber = </a:t>
            </a:r>
            <a:r>
              <a:rPr lang="es" sz="1600">
                <a:solidFill>
                  <a:srgbClr val="C68BEE"/>
                </a:solidFill>
                <a:latin typeface="Consolas"/>
                <a:ea typeface="Consolas"/>
                <a:cs typeface="Consolas"/>
                <a:sym typeface="Consolas"/>
              </a:rPr>
              <a:t>100</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chemeClr val="accent5"/>
                </a:solidFill>
                <a:latin typeface="Consolas"/>
                <a:ea typeface="Consolas"/>
                <a:cs typeface="Consolas"/>
                <a:sym typeface="Consolas"/>
              </a:rPr>
              <a:t>// Usando typeof para determinar los tipos de datos</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valorBoolean); </a:t>
            </a:r>
            <a:r>
              <a:rPr lang="es" sz="1600">
                <a:solidFill>
                  <a:schemeClr val="accent5"/>
                </a:solidFill>
                <a:latin typeface="Consolas"/>
                <a:ea typeface="Consolas"/>
                <a:cs typeface="Consolas"/>
                <a:sym typeface="Consolas"/>
              </a:rPr>
              <a:t>// boolean</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valorString); </a:t>
            </a:r>
            <a:r>
              <a:rPr lang="es" sz="1600">
                <a:solidFill>
                  <a:schemeClr val="accent5"/>
                </a:solidFill>
                <a:latin typeface="Consolas"/>
                <a:ea typeface="Consolas"/>
                <a:cs typeface="Consolas"/>
                <a:sym typeface="Consolas"/>
              </a:rPr>
              <a:t>// string</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valorNumber); </a:t>
            </a:r>
            <a:r>
              <a:rPr lang="es" sz="1600">
                <a:solidFill>
                  <a:schemeClr val="accent5"/>
                </a:solidFill>
                <a:latin typeface="Consolas"/>
                <a:ea typeface="Consolas"/>
                <a:cs typeface="Consolas"/>
                <a:sym typeface="Consolas"/>
              </a:rPr>
              <a:t>// number</a:t>
            </a:r>
            <a:endParaRPr sz="1600">
              <a:solidFill>
                <a:schemeClr val="accent5"/>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F79C6"/>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FF79C6"/>
              </a:solidFill>
              <a:highlight>
                <a:srgbClr val="282A36"/>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6A9955"/>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569CD6"/>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1" name="Shape 481"/>
        <p:cNvGrpSpPr/>
        <p:nvPr/>
      </p:nvGrpSpPr>
      <p:grpSpPr>
        <a:xfrm>
          <a:off x="0" y="0"/>
          <a:ext cx="0" cy="0"/>
          <a:chOff x="0" y="0"/>
          <a:chExt cx="0" cy="0"/>
        </a:xfrm>
      </p:grpSpPr>
      <p:sp>
        <p:nvSpPr>
          <p:cNvPr id="482" name="Google Shape;482;p89"/>
          <p:cNvSpPr txBox="1"/>
          <p:nvPr/>
        </p:nvSpPr>
        <p:spPr>
          <a:xfrm>
            <a:off x="626350" y="359500"/>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Mas tipos de datos:</a:t>
            </a:r>
            <a:endParaRPr b="1" i="0" sz="4000" u="none" cap="none" strike="noStrike">
              <a:solidFill>
                <a:srgbClr val="000000"/>
              </a:solidFill>
              <a:latin typeface="DM Sans"/>
              <a:ea typeface="DM Sans"/>
              <a:cs typeface="DM Sans"/>
              <a:sym typeface="DM Sans"/>
            </a:endParaRPr>
          </a:p>
        </p:txBody>
      </p:sp>
      <p:pic>
        <p:nvPicPr>
          <p:cNvPr id="483" name="Google Shape;483;p89">
            <a:hlinkClick r:id="rId3"/>
          </p:cNvPr>
          <p:cNvPicPr preferRelativeResize="0"/>
          <p:nvPr/>
        </p:nvPicPr>
        <p:blipFill>
          <a:blip r:embed="rId4">
            <a:alphaModFix/>
          </a:blip>
          <a:stretch>
            <a:fillRect/>
          </a:stretch>
        </p:blipFill>
        <p:spPr>
          <a:xfrm>
            <a:off x="645488" y="1628300"/>
            <a:ext cx="7853025" cy="2264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7" name="Shape 487"/>
        <p:cNvGrpSpPr/>
        <p:nvPr/>
      </p:nvGrpSpPr>
      <p:grpSpPr>
        <a:xfrm>
          <a:off x="0" y="0"/>
          <a:ext cx="0" cy="0"/>
          <a:chOff x="0" y="0"/>
          <a:chExt cx="0" cy="0"/>
        </a:xfrm>
      </p:grpSpPr>
      <p:sp>
        <p:nvSpPr>
          <p:cNvPr id="488" name="Google Shape;488;p90"/>
          <p:cNvSpPr txBox="1"/>
          <p:nvPr/>
        </p:nvSpPr>
        <p:spPr>
          <a:xfrm>
            <a:off x="540600" y="601425"/>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Let y Const</a:t>
            </a:r>
            <a:endParaRPr b="1" i="0" sz="4000" u="none" cap="none" strike="noStrike">
              <a:solidFill>
                <a:srgbClr val="000000"/>
              </a:solidFill>
              <a:latin typeface="DM Sans"/>
              <a:ea typeface="DM Sans"/>
              <a:cs typeface="DM Sans"/>
              <a:sym typeface="DM Sans"/>
            </a:endParaRPr>
          </a:p>
        </p:txBody>
      </p:sp>
      <p:sp>
        <p:nvSpPr>
          <p:cNvPr id="489" name="Google Shape;489;p90"/>
          <p:cNvSpPr txBox="1"/>
          <p:nvPr/>
        </p:nvSpPr>
        <p:spPr>
          <a:xfrm>
            <a:off x="429575" y="1337575"/>
            <a:ext cx="4306800" cy="3322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Las declaraciones con let y const tienen controles adicionales para las variables. Principalmente impiden que se puedan crear dos variables con el mismo nombre.</a:t>
            </a:r>
            <a:endParaRPr b="0" i="0" sz="1350" u="none" cap="none" strike="noStrike">
              <a:solidFill>
                <a:schemeClr val="dk1"/>
              </a:solidFill>
              <a:latin typeface="DM Sans"/>
              <a:ea typeface="DM Sans"/>
              <a:cs typeface="DM Sans"/>
              <a:sym typeface="DM Sans"/>
            </a:endParaRPr>
          </a:p>
          <a:p>
            <a:pPr indent="0" lvl="0" marL="0" marR="0" rtl="0" algn="just">
              <a:lnSpc>
                <a:spcPct val="100000"/>
              </a:lnSpc>
              <a:spcBef>
                <a:spcPts val="12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Una variable </a:t>
            </a:r>
            <a:r>
              <a:rPr b="0" i="1" lang="es" sz="1350" u="none" cap="none" strike="noStrike">
                <a:solidFill>
                  <a:schemeClr val="dk1"/>
                </a:solidFill>
                <a:highlight>
                  <a:schemeClr val="accent6"/>
                </a:highlight>
                <a:latin typeface="DM Sans"/>
                <a:ea typeface="DM Sans"/>
                <a:cs typeface="DM Sans"/>
                <a:sym typeface="DM Sans"/>
              </a:rPr>
              <a:t>let</a:t>
            </a:r>
            <a:r>
              <a:rPr b="0" i="0" lang="es" sz="1350" u="none" cap="none" strike="noStrike">
                <a:solidFill>
                  <a:schemeClr val="dk1"/>
                </a:solidFill>
                <a:latin typeface="DM Sans"/>
                <a:ea typeface="DM Sans"/>
                <a:cs typeface="DM Sans"/>
                <a:sym typeface="DM Sans"/>
              </a:rPr>
              <a:t> puede recibir múltiples asignaciones en el transcurso de la aplicación, es decir que puede cambiar de valor varias veces. </a:t>
            </a:r>
            <a:endParaRPr b="0" i="0" sz="1350" u="none" cap="none" strike="noStrike">
              <a:solidFill>
                <a:schemeClr val="dk1"/>
              </a:solidFill>
              <a:latin typeface="DM Sans"/>
              <a:ea typeface="DM Sans"/>
              <a:cs typeface="DM Sans"/>
              <a:sym typeface="DM Sans"/>
            </a:endParaRPr>
          </a:p>
          <a:p>
            <a:pPr indent="0" lvl="0" marL="0" marR="0" rtl="0" algn="just">
              <a:lnSpc>
                <a:spcPct val="100000"/>
              </a:lnSpc>
              <a:spcBef>
                <a:spcPts val="12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Una constante </a:t>
            </a:r>
            <a:r>
              <a:rPr b="0" i="1" lang="es" sz="1350" u="none" cap="none" strike="noStrike">
                <a:solidFill>
                  <a:schemeClr val="dk1"/>
                </a:solidFill>
                <a:highlight>
                  <a:schemeClr val="accent6"/>
                </a:highlight>
                <a:latin typeface="DM Sans"/>
                <a:ea typeface="DM Sans"/>
                <a:cs typeface="DM Sans"/>
                <a:sym typeface="DM Sans"/>
              </a:rPr>
              <a:t>const</a:t>
            </a:r>
            <a:r>
              <a:rPr b="0" i="0" lang="es" sz="1350" u="none" cap="none" strike="noStrike">
                <a:solidFill>
                  <a:schemeClr val="dk1"/>
                </a:solidFill>
                <a:highlight>
                  <a:schemeClr val="accent6"/>
                </a:highlight>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recibe una única asignación al momento de su declaración, impidiendo que su valor se modifique luego.</a:t>
            </a:r>
            <a:endParaRPr b="0" i="0" sz="1350" u="none" cap="none" strike="noStrike">
              <a:solidFill>
                <a:schemeClr val="dk1"/>
              </a:solidFill>
              <a:latin typeface="DM Sans"/>
              <a:ea typeface="DM Sans"/>
              <a:cs typeface="DM Sans"/>
              <a:sym typeface="DM Sans"/>
            </a:endParaRPr>
          </a:p>
          <a:p>
            <a:pPr indent="0" lvl="0" marL="0" marR="0" rtl="0" algn="just">
              <a:lnSpc>
                <a:spcPct val="100000"/>
              </a:lnSpc>
              <a:spcBef>
                <a:spcPts val="1200"/>
              </a:spcBef>
              <a:spcAft>
                <a:spcPts val="120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p:txBody>
      </p:sp>
      <p:sp>
        <p:nvSpPr>
          <p:cNvPr id="490" name="Google Shape;490;p90"/>
          <p:cNvSpPr txBox="1"/>
          <p:nvPr/>
        </p:nvSpPr>
        <p:spPr>
          <a:xfrm>
            <a:off x="4895275" y="1457325"/>
            <a:ext cx="3966600" cy="23466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F89D2"/>
                </a:solidFill>
                <a:latin typeface="Consolas"/>
                <a:ea typeface="Consolas"/>
                <a:cs typeface="Consolas"/>
                <a:sym typeface="Consolas"/>
              </a:rPr>
              <a:t>let </a:t>
            </a:r>
            <a:r>
              <a:rPr b="0" i="0" lang="es" sz="1600" u="none" cap="none" strike="noStrike">
                <a:solidFill>
                  <a:srgbClr val="F8F8F2"/>
                </a:solidFill>
                <a:latin typeface="Consolas"/>
                <a:ea typeface="Consolas"/>
                <a:cs typeface="Consolas"/>
                <a:sym typeface="Consolas"/>
              </a:rPr>
              <a:t>edad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BD93F9"/>
                </a:solidFill>
                <a:latin typeface="Consolas"/>
                <a:ea typeface="Consolas"/>
                <a:cs typeface="Consolas"/>
                <a:sym typeface="Consolas"/>
              </a:rPr>
              <a:t>5</a:t>
            </a:r>
            <a:r>
              <a:rPr b="0" i="0" lang="es" sz="1600" u="none" cap="none" strike="noStrike">
                <a:solidFill>
                  <a:srgbClr val="F8F8F2"/>
                </a:solidFill>
                <a:latin typeface="Consolas"/>
                <a:ea typeface="Consolas"/>
                <a:cs typeface="Consolas"/>
                <a:sym typeface="Consolas"/>
              </a:rPr>
              <a:t> </a:t>
            </a:r>
            <a:endParaRPr b="0" i="0" sz="1600" u="none" cap="none" strike="noStrike">
              <a:solidFill>
                <a:srgbClr val="F8F8F2"/>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edad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BD93F9"/>
                </a:solidFill>
                <a:latin typeface="Consolas"/>
                <a:ea typeface="Consolas"/>
                <a:cs typeface="Consolas"/>
                <a:sym typeface="Consolas"/>
              </a:rPr>
              <a:t>34</a:t>
            </a:r>
            <a:r>
              <a:rPr b="0" i="0" lang="es" sz="1600" u="none" cap="none" strike="noStrike">
                <a:solidFill>
                  <a:srgbClr val="F8F8F2"/>
                </a:solidFill>
                <a:latin typeface="Consolas"/>
                <a:ea typeface="Consolas"/>
                <a:cs typeface="Consolas"/>
                <a:sym typeface="Consolas"/>
              </a:rPr>
              <a:t> </a:t>
            </a:r>
            <a:endParaRPr b="0" i="0" sz="1600" u="none" cap="none" strike="noStrike">
              <a:solidFill>
                <a:srgbClr val="F8F8F2"/>
              </a:solidFill>
              <a:latin typeface="Consolas"/>
              <a:ea typeface="Consolas"/>
              <a:cs typeface="Consolas"/>
              <a:sym typeface="Consolas"/>
            </a:endParaRPr>
          </a:p>
          <a:p>
            <a:pPr indent="45720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FF79C6"/>
                </a:solidFill>
                <a:latin typeface="Consolas"/>
                <a:ea typeface="Consolas"/>
                <a:cs typeface="Consolas"/>
                <a:sym typeface="Consolas"/>
              </a:rPr>
              <a:t>const </a:t>
            </a:r>
            <a:r>
              <a:rPr b="0" i="0" lang="es" sz="1600" u="none" cap="none" strike="noStrike">
                <a:solidFill>
                  <a:srgbClr val="F8F8F2"/>
                </a:solidFill>
                <a:latin typeface="Consolas"/>
                <a:ea typeface="Consolas"/>
                <a:cs typeface="Consolas"/>
                <a:sym typeface="Consolas"/>
              </a:rPr>
              <a:t>apellido </a:t>
            </a:r>
            <a:r>
              <a:rPr b="0" i="0" lang="es" sz="1600" u="none" cap="none" strike="noStrike">
                <a:solidFill>
                  <a:srgbClr val="FF79C6"/>
                </a:solidFill>
                <a:latin typeface="Consolas"/>
                <a:ea typeface="Consolas"/>
                <a:cs typeface="Consolas"/>
                <a:sym typeface="Consolas"/>
              </a:rPr>
              <a:t>=</a:t>
            </a:r>
            <a:r>
              <a:rPr b="0" i="0" lang="es" sz="1600" u="none" cap="none" strike="noStrike">
                <a:solidFill>
                  <a:srgbClr val="F8F8F2"/>
                </a:solidFill>
                <a:latin typeface="Consolas"/>
                <a:ea typeface="Consolas"/>
                <a:cs typeface="Consolas"/>
                <a:sym typeface="Consolas"/>
              </a:rPr>
              <a:t> </a:t>
            </a:r>
            <a:r>
              <a:rPr b="0" i="0" lang="es" sz="1600" u="none" cap="none" strike="noStrike">
                <a:solidFill>
                  <a:srgbClr val="E9F284"/>
                </a:solidFill>
                <a:latin typeface="Consolas"/>
                <a:ea typeface="Consolas"/>
                <a:cs typeface="Consolas"/>
                <a:sym typeface="Consolas"/>
              </a:rPr>
              <a:t>'</a:t>
            </a:r>
            <a:r>
              <a:rPr b="0" i="0" lang="es" sz="1600" u="none" cap="none" strike="noStrike">
                <a:solidFill>
                  <a:srgbClr val="F1FA8C"/>
                </a:solidFill>
                <a:latin typeface="Consolas"/>
                <a:ea typeface="Consolas"/>
                <a:cs typeface="Consolas"/>
                <a:sym typeface="Consolas"/>
              </a:rPr>
              <a:t>Doe</a:t>
            </a:r>
            <a:r>
              <a:rPr b="0" i="0" lang="es" sz="1600" u="none" cap="none" strike="noStrike">
                <a:solidFill>
                  <a:srgbClr val="E9F284"/>
                </a:solidFill>
                <a:latin typeface="Consolas"/>
                <a:ea typeface="Consolas"/>
                <a:cs typeface="Consolas"/>
                <a:sym typeface="Consolas"/>
              </a:rPr>
              <a:t>'</a:t>
            </a:r>
            <a:endParaRPr b="0" i="0" sz="1600" u="none" cap="none" strike="noStrike">
              <a:solidFill>
                <a:srgbClr val="E9F28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E9F284"/>
                </a:solidFill>
                <a:latin typeface="Consolas"/>
                <a:ea typeface="Consolas"/>
                <a:cs typeface="Consolas"/>
                <a:sym typeface="Consolas"/>
              </a:rPr>
              <a:t>	</a:t>
            </a:r>
            <a:r>
              <a:rPr b="0" i="0" lang="es" sz="1600" u="none" cap="none" strike="noStrike">
                <a:solidFill>
                  <a:schemeClr val="accent3"/>
                </a:solidFill>
                <a:latin typeface="Consolas"/>
                <a:ea typeface="Consolas"/>
                <a:cs typeface="Consolas"/>
                <a:sym typeface="Consolas"/>
              </a:rPr>
              <a:t>// no es posible cambiarlo</a:t>
            </a:r>
            <a:endParaRPr b="0" i="0" sz="1600" u="none" cap="none" strike="noStrike">
              <a:solidFill>
                <a:schemeClr val="accent3"/>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600" u="none" cap="none" strike="noStrike">
                <a:solidFill>
                  <a:srgbClr val="E9F284"/>
                </a:solidFill>
                <a:latin typeface="Consolas"/>
                <a:ea typeface="Consolas"/>
                <a:cs typeface="Consolas"/>
                <a:sym typeface="Consolas"/>
              </a:rPr>
              <a:t>	</a:t>
            </a:r>
            <a:r>
              <a:rPr b="0" i="0" lang="es" sz="1600" u="none" cap="none" strike="noStrike">
                <a:solidFill>
                  <a:srgbClr val="E06666"/>
                </a:solidFill>
                <a:latin typeface="Consolas"/>
                <a:ea typeface="Consolas"/>
                <a:cs typeface="Consolas"/>
                <a:sym typeface="Consolas"/>
              </a:rPr>
              <a:t>apellido = ‘Trump’</a:t>
            </a:r>
            <a:endParaRPr b="0" i="0" sz="1600" u="none" cap="none" strike="noStrike">
              <a:solidFill>
                <a:srgbClr val="E06666"/>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FF79C6"/>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FF79C6"/>
              </a:solidFill>
              <a:highlight>
                <a:srgbClr val="282A36"/>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6A9955"/>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569CD6"/>
              </a:solidFill>
              <a:latin typeface="Consolas"/>
              <a:ea typeface="Consolas"/>
              <a:cs typeface="Consolas"/>
              <a:sym typeface="Consolas"/>
            </a:endParaRPr>
          </a:p>
        </p:txBody>
      </p:sp>
      <p:cxnSp>
        <p:nvCxnSpPr>
          <p:cNvPr id="491" name="Google Shape;491;p90"/>
          <p:cNvCxnSpPr/>
          <p:nvPr/>
        </p:nvCxnSpPr>
        <p:spPr>
          <a:xfrm>
            <a:off x="5362750" y="3526325"/>
            <a:ext cx="2151600"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5" name="Shape 495"/>
        <p:cNvGrpSpPr/>
        <p:nvPr/>
      </p:nvGrpSpPr>
      <p:grpSpPr>
        <a:xfrm>
          <a:off x="0" y="0"/>
          <a:ext cx="0" cy="0"/>
          <a:chOff x="0" y="0"/>
          <a:chExt cx="0" cy="0"/>
        </a:xfrm>
      </p:grpSpPr>
      <p:sp>
        <p:nvSpPr>
          <p:cNvPr id="496" name="Google Shape;496;p91"/>
          <p:cNvSpPr txBox="1"/>
          <p:nvPr/>
        </p:nvSpPr>
        <p:spPr>
          <a:xfrm>
            <a:off x="1718400" y="559500"/>
            <a:ext cx="5707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000">
                <a:latin typeface="DM Sans"/>
                <a:ea typeface="DM Sans"/>
                <a:cs typeface="DM Sans"/>
                <a:sym typeface="DM Sans"/>
              </a:rPr>
              <a:t>¿Y </a:t>
            </a:r>
            <a:r>
              <a:rPr b="1" lang="es" sz="4000">
                <a:latin typeface="DM Sans"/>
                <a:ea typeface="DM Sans"/>
                <a:cs typeface="DM Sans"/>
                <a:sym typeface="DM Sans"/>
              </a:rPr>
              <a:t>qué</a:t>
            </a:r>
            <a:r>
              <a:rPr b="1" lang="es" sz="4000">
                <a:latin typeface="DM Sans"/>
                <a:ea typeface="DM Sans"/>
                <a:cs typeface="DM Sans"/>
                <a:sym typeface="DM Sans"/>
              </a:rPr>
              <a:t> onda con Var?</a:t>
            </a:r>
            <a:endParaRPr b="1" i="0" sz="4000" u="none" cap="none" strike="noStrike">
              <a:solidFill>
                <a:srgbClr val="000000"/>
              </a:solidFill>
              <a:latin typeface="DM Sans"/>
              <a:ea typeface="DM Sans"/>
              <a:cs typeface="DM Sans"/>
              <a:sym typeface="DM Sans"/>
            </a:endParaRPr>
          </a:p>
        </p:txBody>
      </p:sp>
      <p:pic>
        <p:nvPicPr>
          <p:cNvPr id="497" name="Google Shape;497;p91"/>
          <p:cNvPicPr preferRelativeResize="0"/>
          <p:nvPr/>
        </p:nvPicPr>
        <p:blipFill>
          <a:blip r:embed="rId3">
            <a:alphaModFix/>
          </a:blip>
          <a:stretch>
            <a:fillRect/>
          </a:stretch>
        </p:blipFill>
        <p:spPr>
          <a:xfrm>
            <a:off x="2127450" y="1428150"/>
            <a:ext cx="4889075" cy="3571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1" name="Shape 501"/>
        <p:cNvGrpSpPr/>
        <p:nvPr/>
      </p:nvGrpSpPr>
      <p:grpSpPr>
        <a:xfrm>
          <a:off x="0" y="0"/>
          <a:ext cx="0" cy="0"/>
          <a:chOff x="0" y="0"/>
          <a:chExt cx="0" cy="0"/>
        </a:xfrm>
      </p:grpSpPr>
      <p:sp>
        <p:nvSpPr>
          <p:cNvPr id="502" name="Google Shape;502;p92"/>
          <p:cNvSpPr txBox="1"/>
          <p:nvPr/>
        </p:nvSpPr>
        <p:spPr>
          <a:xfrm>
            <a:off x="1151400" y="136600"/>
            <a:ext cx="6841200" cy="66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Operaciones básicas</a:t>
            </a:r>
            <a:endParaRPr b="1" i="0" sz="4000" u="none" cap="none" strike="noStrike">
              <a:solidFill>
                <a:srgbClr val="000000"/>
              </a:solidFill>
              <a:latin typeface="DM Sans"/>
              <a:ea typeface="DM Sans"/>
              <a:cs typeface="DM Sans"/>
              <a:sym typeface="DM Sans"/>
            </a:endParaRPr>
          </a:p>
        </p:txBody>
      </p:sp>
      <p:sp>
        <p:nvSpPr>
          <p:cNvPr id="503" name="Google Shape;503;p92"/>
          <p:cNvSpPr txBox="1"/>
          <p:nvPr/>
        </p:nvSpPr>
        <p:spPr>
          <a:xfrm>
            <a:off x="1254300" y="802600"/>
            <a:ext cx="6635400" cy="814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Con variables de valores numéricos podes realizar operaciones aritméticas: sumas, restas, multiplicaciones, divisiones, etc.</a:t>
            </a:r>
            <a:endParaRPr b="0" i="0" sz="1350" u="none" cap="none" strike="noStrike">
              <a:solidFill>
                <a:srgbClr val="000000"/>
              </a:solidFill>
              <a:latin typeface="DM Sans"/>
              <a:ea typeface="DM Sans"/>
              <a:cs typeface="DM Sans"/>
              <a:sym typeface="DM Sans"/>
            </a:endParaRPr>
          </a:p>
        </p:txBody>
      </p:sp>
      <p:sp>
        <p:nvSpPr>
          <p:cNvPr id="504" name="Google Shape;504;p92"/>
          <p:cNvSpPr txBox="1"/>
          <p:nvPr/>
        </p:nvSpPr>
        <p:spPr>
          <a:xfrm>
            <a:off x="1254300" y="1549200"/>
            <a:ext cx="6635400" cy="31173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numeroA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1</a:t>
            </a:r>
            <a:r>
              <a:rPr b="0" i="0" lang="es" sz="1500" u="none" cap="none" strike="noStrike">
                <a:solidFill>
                  <a:srgbClr val="F8F8F2"/>
                </a:solidFill>
                <a:latin typeface="Consolas"/>
                <a:ea typeface="Consolas"/>
                <a:cs typeface="Consolas"/>
                <a:sym typeface="Consolas"/>
              </a:rPr>
              <a:t>;</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numeroB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2</a:t>
            </a:r>
            <a:r>
              <a:rPr b="0" i="0" lang="es" sz="1500" u="none" cap="none" strike="noStrike">
                <a:solidFill>
                  <a:srgbClr val="F8F8F2"/>
                </a:solidFill>
                <a:latin typeface="Consolas"/>
                <a:ea typeface="Consolas"/>
                <a:cs typeface="Consolas"/>
                <a:sym typeface="Consolas"/>
              </a:rPr>
              <a:t>;</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const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NUMEROC</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3</a:t>
            </a:r>
            <a:r>
              <a:rPr b="0" i="0" lang="es" sz="1500" u="none" cap="none" strike="noStrike">
                <a:solidFill>
                  <a:srgbClr val="F8F8F2"/>
                </a:solidFill>
                <a:latin typeface="Consolas"/>
                <a:ea typeface="Consolas"/>
                <a:cs typeface="Consolas"/>
                <a:sym typeface="Consolas"/>
              </a:rPr>
              <a:t>;</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6272A4"/>
                </a:solidFill>
                <a:latin typeface="Consolas"/>
                <a:ea typeface="Consolas"/>
                <a:cs typeface="Consolas"/>
                <a:sym typeface="Consolas"/>
              </a:rPr>
              <a:t>//Suma  de dos números (1 + 2 = 3)</a:t>
            </a:r>
            <a:endParaRPr b="0" i="0" sz="1500" u="none" cap="none" strike="noStrike">
              <a:solidFill>
                <a:srgbClr val="6272A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resultadoSuma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numeroA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numeroB;</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6272A4"/>
                </a:solidFill>
                <a:latin typeface="Consolas"/>
                <a:ea typeface="Consolas"/>
                <a:cs typeface="Consolas"/>
                <a:sym typeface="Consolas"/>
              </a:rPr>
              <a:t>//Resta de dos números (2 - 1 = 1)</a:t>
            </a:r>
            <a:endParaRPr b="0" i="0" sz="1500" u="none" cap="none" strike="noStrike">
              <a:solidFill>
                <a:srgbClr val="6272A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resultadoResta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numeroB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numeroA;</a:t>
            </a:r>
            <a:endParaRPr b="0" i="0" sz="1500" u="none" cap="none" strike="noStrike">
              <a:solidFill>
                <a:srgbClr val="F8F8F2"/>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6272A4"/>
                </a:solidFill>
                <a:latin typeface="Consolas"/>
                <a:ea typeface="Consolas"/>
                <a:cs typeface="Consolas"/>
                <a:sym typeface="Consolas"/>
              </a:rPr>
              <a:t>//Producto de dos números (2 * 3 = 6)</a:t>
            </a:r>
            <a:endParaRPr b="0" i="0" sz="1500" u="none" cap="none" strike="noStrike">
              <a:solidFill>
                <a:srgbClr val="6272A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FF79C6"/>
                </a:solidFill>
                <a:latin typeface="Consolas"/>
                <a:ea typeface="Consolas"/>
                <a:cs typeface="Consolas"/>
                <a:sym typeface="Consolas"/>
              </a:rPr>
              <a:t>let</a:t>
            </a:r>
            <a:r>
              <a:rPr b="0" i="0" lang="es" sz="1500" u="none" cap="none" strike="noStrike">
                <a:solidFill>
                  <a:srgbClr val="F8F8F2"/>
                </a:solidFill>
                <a:latin typeface="Consolas"/>
                <a:ea typeface="Consolas"/>
                <a:cs typeface="Consolas"/>
                <a:sym typeface="Consolas"/>
              </a:rPr>
              <a:t> resultadoProducto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numeroB </a:t>
            </a:r>
            <a:r>
              <a:rPr b="0" i="0" lang="es" sz="1500" u="none" cap="none" strike="noStrike">
                <a:solidFill>
                  <a:srgbClr val="FF79C6"/>
                </a:solidFill>
                <a:latin typeface="Consolas"/>
                <a:ea typeface="Consolas"/>
                <a:cs typeface="Consolas"/>
                <a:sym typeface="Consolas"/>
              </a:rPr>
              <a:t>*</a:t>
            </a:r>
            <a:r>
              <a:rPr b="0" i="0" lang="es" sz="1500" u="none" cap="none" strike="noStrike">
                <a:solidFill>
                  <a:srgbClr val="F8F8F2"/>
                </a:solidFill>
                <a:latin typeface="Consolas"/>
                <a:ea typeface="Consolas"/>
                <a:cs typeface="Consolas"/>
                <a:sym typeface="Consolas"/>
              </a:rPr>
              <a:t> </a:t>
            </a:r>
            <a:r>
              <a:rPr b="0" i="0" lang="es" sz="1500" u="none" cap="none" strike="noStrike">
                <a:solidFill>
                  <a:srgbClr val="BD93F9"/>
                </a:solidFill>
                <a:latin typeface="Consolas"/>
                <a:ea typeface="Consolas"/>
                <a:cs typeface="Consolas"/>
                <a:sym typeface="Consolas"/>
              </a:rPr>
              <a:t>NUMEROC</a:t>
            </a:r>
            <a:r>
              <a:rPr b="0" i="0" lang="es" sz="1500" u="none" cap="none" strike="noStrike">
                <a:solidFill>
                  <a:srgbClr val="F8F8F2"/>
                </a:solidFill>
                <a:latin typeface="Consolas"/>
                <a:ea typeface="Consolas"/>
                <a:cs typeface="Consolas"/>
                <a:sym typeface="Consolas"/>
              </a:rPr>
              <a:t>;</a:t>
            </a:r>
            <a:endParaRPr b="0" i="0" sz="1200" u="none" cap="none" strike="noStrike">
              <a:solidFill>
                <a:srgbClr val="569CD6"/>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57"/>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lt1"/>
                </a:solidFill>
                <a:latin typeface="Helvetica Neue"/>
                <a:ea typeface="Helvetica Neue"/>
                <a:cs typeface="Helvetica Neue"/>
                <a:sym typeface="Helvetica Neue"/>
              </a:rPr>
              <a:t>Presentación </a:t>
            </a:r>
            <a:endParaRPr b="1" i="0" sz="30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accent6"/>
                </a:solidFill>
                <a:latin typeface="Helvetica Neue"/>
                <a:ea typeface="Helvetica Neue"/>
                <a:cs typeface="Helvetica Neue"/>
                <a:sym typeface="Helvetica Neue"/>
              </a:rPr>
              <a:t>del equipo</a:t>
            </a:r>
            <a:endParaRPr b="1" i="0" sz="3000" u="none" cap="none" strike="noStrike">
              <a:solidFill>
                <a:schemeClr val="accent6"/>
              </a:solidFill>
              <a:latin typeface="Helvetica Neue"/>
              <a:ea typeface="Helvetica Neue"/>
              <a:cs typeface="Helvetica Neue"/>
              <a:sym typeface="Helvetica Neue"/>
            </a:endParaRPr>
          </a:p>
        </p:txBody>
      </p:sp>
      <p:sp>
        <p:nvSpPr>
          <p:cNvPr id="179" name="Google Shape;179;p57"/>
          <p:cNvSpPr txBox="1"/>
          <p:nvPr/>
        </p:nvSpPr>
        <p:spPr>
          <a:xfrm>
            <a:off x="3742800" y="1944100"/>
            <a:ext cx="4925700" cy="728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1" i="0" lang="es" sz="1350" u="none" cap="none" strike="noStrike">
                <a:solidFill>
                  <a:schemeClr val="lt1"/>
                </a:solidFill>
                <a:latin typeface="DM Sans"/>
                <a:ea typeface="DM Sans"/>
                <a:cs typeface="DM Sans"/>
                <a:sym typeface="DM Sans"/>
              </a:rPr>
              <a:t>Profesor:</a:t>
            </a:r>
            <a:r>
              <a:rPr b="1" lang="es" sz="1350">
                <a:solidFill>
                  <a:schemeClr val="lt1"/>
                </a:solidFill>
                <a:latin typeface="DM Sans"/>
                <a:ea typeface="DM Sans"/>
                <a:cs typeface="DM Sans"/>
                <a:sym typeface="DM Sans"/>
              </a:rPr>
              <a:t>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1" lang="es" sz="1350">
                <a:solidFill>
                  <a:schemeClr val="lt1"/>
                </a:solidFill>
                <a:latin typeface="DM Sans"/>
                <a:ea typeface="DM Sans"/>
                <a:cs typeface="DM Sans"/>
                <a:sym typeface="DM Sans"/>
              </a:rPr>
              <a:t>Tutora</a:t>
            </a:r>
            <a:r>
              <a:rPr b="1" i="0" lang="es" sz="1350" u="none" cap="none" strike="noStrike">
                <a:solidFill>
                  <a:schemeClr val="lt1"/>
                </a:solidFill>
                <a:latin typeface="DM Sans"/>
                <a:ea typeface="DM Sans"/>
                <a:cs typeface="DM Sans"/>
                <a:sym typeface="DM Sans"/>
              </a:rPr>
              <a:t>: </a:t>
            </a:r>
            <a:endParaRPr b="0" i="0" sz="1350" u="none" cap="none" strike="noStrike">
              <a:solidFill>
                <a:schemeClr val="lt1"/>
              </a:solidFill>
              <a:latin typeface="DM Sans"/>
              <a:ea typeface="DM Sans"/>
              <a:cs typeface="DM Sans"/>
              <a:sym typeface="DM Sans"/>
            </a:endParaRPr>
          </a:p>
        </p:txBody>
      </p:sp>
      <p:sp>
        <p:nvSpPr>
          <p:cNvPr id="180" name="Google Shape;180;p57"/>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B7B7B7"/>
                </a:solidFill>
                <a:latin typeface="DM Sans"/>
                <a:ea typeface="DM Sans"/>
                <a:cs typeface="DM Sans"/>
                <a:sym typeface="DM Sans"/>
              </a:rPr>
              <a:t>COMISIÓN </a:t>
            </a:r>
            <a:endParaRPr b="0" i="0" sz="1350" u="none" cap="none" strike="noStrike">
              <a:solidFill>
                <a:srgbClr val="B7B7B7"/>
              </a:solidFill>
              <a:latin typeface="DM Sans"/>
              <a:ea typeface="DM Sans"/>
              <a:cs typeface="DM Sans"/>
              <a:sym typeface="DM Sans"/>
            </a:endParaRPr>
          </a:p>
        </p:txBody>
      </p:sp>
      <p:pic>
        <p:nvPicPr>
          <p:cNvPr id="181" name="Google Shape;181;p57"/>
          <p:cNvPicPr preferRelativeResize="0"/>
          <p:nvPr/>
        </p:nvPicPr>
        <p:blipFill rotWithShape="1">
          <a:blip r:embed="rId3">
            <a:alphaModFix/>
          </a:blip>
          <a:srcRect b="0" l="35557" r="0" t="0"/>
          <a:stretch/>
        </p:blipFill>
        <p:spPr>
          <a:xfrm>
            <a:off x="0" y="0"/>
            <a:ext cx="3314525"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93"/>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3"/>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3000">
                <a:solidFill>
                  <a:schemeClr val="dk1"/>
                </a:solidFill>
                <a:latin typeface="DM Sans"/>
                <a:ea typeface="DM Sans"/>
                <a:cs typeface="DM Sans"/>
                <a:sym typeface="DM Sans"/>
              </a:rPr>
              <a:t>Funciones nativas</a:t>
            </a:r>
            <a:endParaRPr sz="30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94"/>
          <p:cNvSpPr txBox="1"/>
          <p:nvPr/>
        </p:nvSpPr>
        <p:spPr>
          <a:xfrm>
            <a:off x="475500" y="971050"/>
            <a:ext cx="4849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prompt(), alert(), </a:t>
            </a:r>
            <a:r>
              <a:rPr b="1" i="0" lang="es" sz="4000" u="none" cap="none" strike="noStrike">
                <a:solidFill>
                  <a:schemeClr val="dk1"/>
                </a:solidFill>
                <a:latin typeface="DM Sans"/>
                <a:ea typeface="DM Sans"/>
                <a:cs typeface="DM Sans"/>
                <a:sym typeface="DM Sans"/>
              </a:rPr>
              <a:t>confirm()</a:t>
            </a:r>
            <a:r>
              <a:rPr b="1" i="0" lang="es" sz="4000" u="none" cap="none" strike="noStrike">
                <a:solidFill>
                  <a:schemeClr val="dk1"/>
                </a:solidFill>
                <a:latin typeface="DM Sans"/>
                <a:ea typeface="DM Sans"/>
                <a:cs typeface="DM Sans"/>
                <a:sym typeface="DM Sans"/>
              </a:rPr>
              <a:t> y console.log()</a:t>
            </a:r>
            <a:endParaRPr b="1" i="0" sz="4000" u="none" cap="none" strike="noStrike">
              <a:solidFill>
                <a:schemeClr val="dk1"/>
              </a:solidFill>
              <a:latin typeface="DM Sans"/>
              <a:ea typeface="DM Sans"/>
              <a:cs typeface="DM Sans"/>
              <a:sym typeface="DM Sans"/>
            </a:endParaRPr>
          </a:p>
        </p:txBody>
      </p:sp>
      <p:pic>
        <p:nvPicPr>
          <p:cNvPr id="516" name="Google Shape;516;p9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17" name="Google Shape;517;p94"/>
          <p:cNvSpPr txBox="1"/>
          <p:nvPr/>
        </p:nvSpPr>
        <p:spPr>
          <a:xfrm>
            <a:off x="475500" y="2889825"/>
            <a:ext cx="5088600" cy="263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Las funciones nativas son sentencias específicas del lenguaje JavaScript, con instrucciones específicas y vienen dadas por defecto. Cada vez que utilizamos una de estas funciones podemos hacer una consulta al usuario con un espacio para responder, enviar un alerta, dar la opción de confirmar o no una acción y realizar una consulta por la consola, respectivamente.</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518" name="Google Shape;518;p94"/>
          <p:cNvPicPr preferRelativeResize="0"/>
          <p:nvPr/>
        </p:nvPicPr>
        <p:blipFill rotWithShape="1">
          <a:blip r:embed="rId4">
            <a:alphaModFix/>
          </a:blip>
          <a:srcRect b="582" l="0" r="0" t="573"/>
          <a:stretch/>
        </p:blipFill>
        <p:spPr>
          <a:xfrm>
            <a:off x="5673600" y="0"/>
            <a:ext cx="3470406" cy="5143499"/>
          </a:xfrm>
          <a:prstGeom prst="rect">
            <a:avLst/>
          </a:prstGeom>
          <a:noFill/>
          <a:ln>
            <a:noFill/>
          </a:ln>
        </p:spPr>
      </p:pic>
      <p:pic>
        <p:nvPicPr>
          <p:cNvPr id="519" name="Google Shape;519;p9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3" name="Shape 523"/>
        <p:cNvGrpSpPr/>
        <p:nvPr/>
      </p:nvGrpSpPr>
      <p:grpSpPr>
        <a:xfrm>
          <a:off x="0" y="0"/>
          <a:ext cx="0" cy="0"/>
          <a:chOff x="0" y="0"/>
          <a:chExt cx="0" cy="0"/>
        </a:xfrm>
      </p:grpSpPr>
      <p:sp>
        <p:nvSpPr>
          <p:cNvPr id="524" name="Google Shape;524;p95"/>
          <p:cNvSpPr txBox="1"/>
          <p:nvPr/>
        </p:nvSpPr>
        <p:spPr>
          <a:xfrm>
            <a:off x="95875" y="468275"/>
            <a:ext cx="4355100" cy="5658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chemeClr val="dk1"/>
              </a:buClr>
              <a:buSzPts val="1100"/>
              <a:buFont typeface="Arial"/>
              <a:buNone/>
            </a:pPr>
            <a:r>
              <a:rPr b="0" i="0" lang="es" sz="1300" u="none" cap="none" strike="noStrike">
                <a:solidFill>
                  <a:srgbClr val="F8F8F2"/>
                </a:solidFill>
                <a:latin typeface="Consolas"/>
                <a:ea typeface="Consolas"/>
                <a:cs typeface="Consolas"/>
                <a:sym typeface="Consolas"/>
              </a:rPr>
              <a:t>prompt(</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1FA8C"/>
                </a:solidFill>
                <a:latin typeface="Consolas"/>
                <a:ea typeface="Consolas"/>
                <a:cs typeface="Consolas"/>
                <a:sym typeface="Consolas"/>
              </a:rPr>
              <a:t>Ingrese su nombre</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8F8F2"/>
                </a:solidFill>
                <a:latin typeface="Consolas"/>
                <a:ea typeface="Consolas"/>
                <a:cs typeface="Consolas"/>
                <a:sym typeface="Consolas"/>
              </a:rPr>
              <a:t>);</a:t>
            </a:r>
            <a:endParaRPr b="0" i="0" sz="13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Courier New"/>
              <a:ea typeface="Courier New"/>
              <a:cs typeface="Courier New"/>
              <a:sym typeface="Courier New"/>
            </a:endParaRPr>
          </a:p>
        </p:txBody>
      </p:sp>
      <p:pic>
        <p:nvPicPr>
          <p:cNvPr id="525" name="Google Shape;525;p95"/>
          <p:cNvPicPr preferRelativeResize="0"/>
          <p:nvPr/>
        </p:nvPicPr>
        <p:blipFill rotWithShape="1">
          <a:blip r:embed="rId3">
            <a:alphaModFix/>
          </a:blip>
          <a:srcRect b="7800" l="3419" r="3651" t="11858"/>
          <a:stretch/>
        </p:blipFill>
        <p:spPr>
          <a:xfrm>
            <a:off x="5010525" y="260525"/>
            <a:ext cx="2804925" cy="100865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49803"/>
              </a:srgbClr>
            </a:outerShdw>
          </a:effectLst>
        </p:spPr>
      </p:pic>
      <p:sp>
        <p:nvSpPr>
          <p:cNvPr id="526" name="Google Shape;526;p95"/>
          <p:cNvSpPr txBox="1"/>
          <p:nvPr/>
        </p:nvSpPr>
        <p:spPr>
          <a:xfrm>
            <a:off x="95875" y="1546244"/>
            <a:ext cx="4355100" cy="6171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100"/>
              <a:buFont typeface="Arial"/>
              <a:buNone/>
            </a:pPr>
            <a:r>
              <a:rPr b="0" i="0" lang="es" sz="1300" u="none" cap="none" strike="noStrike">
                <a:solidFill>
                  <a:srgbClr val="F8F8F2"/>
                </a:solidFill>
                <a:latin typeface="Consolas"/>
                <a:ea typeface="Consolas"/>
                <a:cs typeface="Consolas"/>
                <a:sym typeface="Consolas"/>
              </a:rPr>
              <a:t>console.</a:t>
            </a:r>
            <a:r>
              <a:rPr b="0" i="0" lang="es" sz="1300" u="none" cap="none" strike="noStrike">
                <a:solidFill>
                  <a:srgbClr val="50FA7B"/>
                </a:solidFill>
                <a:latin typeface="Consolas"/>
                <a:ea typeface="Consolas"/>
                <a:cs typeface="Consolas"/>
                <a:sym typeface="Consolas"/>
              </a:rPr>
              <a:t>log</a:t>
            </a:r>
            <a:r>
              <a:rPr b="0" i="0" lang="es" sz="1300" u="none" cap="none" strike="noStrike">
                <a:solidFill>
                  <a:srgbClr val="F8F8F2"/>
                </a:solidFill>
                <a:latin typeface="Consolas"/>
                <a:ea typeface="Consolas"/>
                <a:cs typeface="Consolas"/>
                <a:sym typeface="Consolas"/>
              </a:rPr>
              <a:t>(</a:t>
            </a:r>
            <a:r>
              <a:rPr b="0" i="0" lang="es" sz="1300" u="none" cap="none" strike="noStrike">
                <a:solidFill>
                  <a:srgbClr val="E9F284"/>
                </a:solidFill>
                <a:latin typeface="Consolas"/>
                <a:ea typeface="Consolas"/>
                <a:cs typeface="Consolas"/>
                <a:sym typeface="Consolas"/>
              </a:rPr>
              <a:t>"Este es un m</a:t>
            </a:r>
            <a:r>
              <a:rPr b="0" i="0" lang="es" sz="1300" u="none" cap="none" strike="noStrike">
                <a:solidFill>
                  <a:srgbClr val="F1FA8C"/>
                </a:solidFill>
                <a:latin typeface="Consolas"/>
                <a:ea typeface="Consolas"/>
                <a:cs typeface="Consolas"/>
                <a:sym typeface="Consolas"/>
              </a:rPr>
              <a:t>ensaje de prueba</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8F8F2"/>
                </a:solidFill>
                <a:latin typeface="Consolas"/>
                <a:ea typeface="Consolas"/>
                <a:cs typeface="Consolas"/>
                <a:sym typeface="Consolas"/>
              </a:rPr>
              <a:t>);</a:t>
            </a:r>
            <a:endParaRPr b="0" i="0" sz="1600" u="none" cap="none" strike="noStrike">
              <a:solidFill>
                <a:srgbClr val="000000"/>
              </a:solidFill>
              <a:latin typeface="Courier New"/>
              <a:ea typeface="Courier New"/>
              <a:cs typeface="Courier New"/>
              <a:sym typeface="Courier New"/>
            </a:endParaRPr>
          </a:p>
        </p:txBody>
      </p:sp>
      <p:pic>
        <p:nvPicPr>
          <p:cNvPr id="527" name="Google Shape;527;p95"/>
          <p:cNvPicPr preferRelativeResize="0"/>
          <p:nvPr/>
        </p:nvPicPr>
        <p:blipFill rotWithShape="1">
          <a:blip r:embed="rId4">
            <a:alphaModFix/>
          </a:blip>
          <a:srcRect b="0" l="0" r="0" t="0"/>
          <a:stretch/>
        </p:blipFill>
        <p:spPr>
          <a:xfrm>
            <a:off x="4843675" y="1306725"/>
            <a:ext cx="3474050" cy="1042700"/>
          </a:xfrm>
          <a:prstGeom prst="rect">
            <a:avLst/>
          </a:prstGeom>
          <a:noFill/>
          <a:ln>
            <a:noFill/>
          </a:ln>
        </p:spPr>
      </p:pic>
      <p:sp>
        <p:nvSpPr>
          <p:cNvPr id="528" name="Google Shape;528;p95"/>
          <p:cNvSpPr txBox="1"/>
          <p:nvPr/>
        </p:nvSpPr>
        <p:spPr>
          <a:xfrm>
            <a:off x="95875" y="2661700"/>
            <a:ext cx="4355100" cy="6171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100"/>
              <a:buFont typeface="Arial"/>
              <a:buNone/>
            </a:pPr>
            <a:r>
              <a:rPr b="0" i="0" lang="es" sz="1300" u="none" cap="none" strike="noStrike">
                <a:solidFill>
                  <a:srgbClr val="F8F8F2"/>
                </a:solidFill>
                <a:latin typeface="Consolas"/>
                <a:ea typeface="Consolas"/>
                <a:cs typeface="Consolas"/>
                <a:sym typeface="Consolas"/>
              </a:rPr>
              <a:t>alert(</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1FA8C"/>
                </a:solidFill>
                <a:latin typeface="Consolas"/>
                <a:ea typeface="Consolas"/>
                <a:cs typeface="Consolas"/>
                <a:sym typeface="Consolas"/>
              </a:rPr>
              <a:t>¡Hola Coder!</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8F8F2"/>
                </a:solidFill>
                <a:latin typeface="Consolas"/>
                <a:ea typeface="Consolas"/>
                <a:cs typeface="Consolas"/>
                <a:sym typeface="Consolas"/>
              </a:rPr>
              <a:t>);</a:t>
            </a:r>
            <a:endParaRPr b="0" i="0" sz="1600" u="none" cap="none" strike="noStrike">
              <a:solidFill>
                <a:srgbClr val="000000"/>
              </a:solidFill>
              <a:latin typeface="Courier New"/>
              <a:ea typeface="Courier New"/>
              <a:cs typeface="Courier New"/>
              <a:sym typeface="Courier New"/>
            </a:endParaRPr>
          </a:p>
        </p:txBody>
      </p:sp>
      <p:pic>
        <p:nvPicPr>
          <p:cNvPr id="529" name="Google Shape;529;p95"/>
          <p:cNvPicPr preferRelativeResize="0"/>
          <p:nvPr/>
        </p:nvPicPr>
        <p:blipFill rotWithShape="1">
          <a:blip r:embed="rId5">
            <a:alphaModFix/>
          </a:blip>
          <a:srcRect b="0" l="0" r="0" t="0"/>
          <a:stretch/>
        </p:blipFill>
        <p:spPr>
          <a:xfrm>
            <a:off x="5010527" y="2423200"/>
            <a:ext cx="3307200" cy="104280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49803"/>
              </a:srgbClr>
            </a:outerShdw>
          </a:effectLst>
        </p:spPr>
      </p:pic>
      <p:sp>
        <p:nvSpPr>
          <p:cNvPr id="530" name="Google Shape;530;p95"/>
          <p:cNvSpPr txBox="1"/>
          <p:nvPr/>
        </p:nvSpPr>
        <p:spPr>
          <a:xfrm>
            <a:off x="95875" y="4080200"/>
            <a:ext cx="4355100" cy="5658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100"/>
              <a:buFont typeface="Arial"/>
              <a:buNone/>
            </a:pPr>
            <a:r>
              <a:rPr b="0" i="0" lang="es" sz="1300" u="none" cap="none" strike="noStrike">
                <a:solidFill>
                  <a:srgbClr val="F8F8F2"/>
                </a:solidFill>
                <a:latin typeface="Consolas"/>
                <a:ea typeface="Consolas"/>
                <a:cs typeface="Consolas"/>
                <a:sym typeface="Consolas"/>
              </a:rPr>
              <a:t>confirm(</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1FA8C"/>
                </a:solidFill>
                <a:latin typeface="Consolas"/>
                <a:ea typeface="Consolas"/>
                <a:cs typeface="Consolas"/>
                <a:sym typeface="Consolas"/>
              </a:rPr>
              <a:t>Permite el acceso al micrófono?</a:t>
            </a:r>
            <a:r>
              <a:rPr b="0" i="0" lang="es" sz="1300" u="none" cap="none" strike="noStrike">
                <a:solidFill>
                  <a:srgbClr val="E9F284"/>
                </a:solidFill>
                <a:latin typeface="Consolas"/>
                <a:ea typeface="Consolas"/>
                <a:cs typeface="Consolas"/>
                <a:sym typeface="Consolas"/>
              </a:rPr>
              <a:t>"</a:t>
            </a:r>
            <a:r>
              <a:rPr b="0" i="0" lang="es" sz="1300" u="none" cap="none" strike="noStrike">
                <a:solidFill>
                  <a:srgbClr val="F8F8F2"/>
                </a:solidFill>
                <a:latin typeface="Consolas"/>
                <a:ea typeface="Consolas"/>
                <a:cs typeface="Consolas"/>
                <a:sym typeface="Consolas"/>
              </a:rPr>
              <a:t>);</a:t>
            </a:r>
            <a:endParaRPr b="0" i="0" sz="1600" u="none" cap="none" strike="noStrike">
              <a:solidFill>
                <a:srgbClr val="000000"/>
              </a:solidFill>
              <a:latin typeface="Courier New"/>
              <a:ea typeface="Courier New"/>
              <a:cs typeface="Courier New"/>
              <a:sym typeface="Courier New"/>
            </a:endParaRPr>
          </a:p>
        </p:txBody>
      </p:sp>
      <p:cxnSp>
        <p:nvCxnSpPr>
          <p:cNvPr id="531" name="Google Shape;531;p95"/>
          <p:cNvCxnSpPr/>
          <p:nvPr/>
        </p:nvCxnSpPr>
        <p:spPr>
          <a:xfrm>
            <a:off x="118825" y="1425350"/>
            <a:ext cx="8854500" cy="0"/>
          </a:xfrm>
          <a:prstGeom prst="straightConnector1">
            <a:avLst/>
          </a:prstGeom>
          <a:noFill/>
          <a:ln cap="flat" cmpd="sng" w="28575">
            <a:solidFill>
              <a:srgbClr val="CCCCCC"/>
            </a:solidFill>
            <a:prstDash val="dot"/>
            <a:round/>
            <a:headEnd len="sm" w="sm" type="none"/>
            <a:tailEnd len="sm" w="sm" type="none"/>
          </a:ln>
        </p:spPr>
      </p:cxnSp>
      <p:cxnSp>
        <p:nvCxnSpPr>
          <p:cNvPr id="532" name="Google Shape;532;p95"/>
          <p:cNvCxnSpPr/>
          <p:nvPr/>
        </p:nvCxnSpPr>
        <p:spPr>
          <a:xfrm>
            <a:off x="144750" y="2297700"/>
            <a:ext cx="8854500" cy="0"/>
          </a:xfrm>
          <a:prstGeom prst="straightConnector1">
            <a:avLst/>
          </a:prstGeom>
          <a:noFill/>
          <a:ln cap="flat" cmpd="sng" w="28575">
            <a:solidFill>
              <a:srgbClr val="CCCCCC"/>
            </a:solidFill>
            <a:prstDash val="dot"/>
            <a:round/>
            <a:headEnd len="sm" w="sm" type="none"/>
            <a:tailEnd len="sm" w="sm" type="none"/>
          </a:ln>
        </p:spPr>
      </p:cxnSp>
      <p:cxnSp>
        <p:nvCxnSpPr>
          <p:cNvPr id="533" name="Google Shape;533;p95"/>
          <p:cNvCxnSpPr/>
          <p:nvPr/>
        </p:nvCxnSpPr>
        <p:spPr>
          <a:xfrm>
            <a:off x="144750" y="3645050"/>
            <a:ext cx="8854500" cy="0"/>
          </a:xfrm>
          <a:prstGeom prst="straightConnector1">
            <a:avLst/>
          </a:prstGeom>
          <a:noFill/>
          <a:ln cap="flat" cmpd="sng" w="28575">
            <a:solidFill>
              <a:srgbClr val="CCCCCC"/>
            </a:solidFill>
            <a:prstDash val="dot"/>
            <a:round/>
            <a:headEnd len="sm" w="sm" type="none"/>
            <a:tailEnd len="sm" w="sm" type="none"/>
          </a:ln>
        </p:spPr>
      </p:cxnSp>
      <p:pic>
        <p:nvPicPr>
          <p:cNvPr id="534" name="Google Shape;534;p95"/>
          <p:cNvPicPr preferRelativeResize="0"/>
          <p:nvPr/>
        </p:nvPicPr>
        <p:blipFill rotWithShape="1">
          <a:blip r:embed="rId6">
            <a:alphaModFix/>
          </a:blip>
          <a:srcRect b="0" l="0" r="0" t="0"/>
          <a:stretch/>
        </p:blipFill>
        <p:spPr>
          <a:xfrm>
            <a:off x="5010525" y="3879563"/>
            <a:ext cx="3307200" cy="967065"/>
          </a:xfrm>
          <a:prstGeom prst="rect">
            <a:avLst/>
          </a:prstGeom>
          <a:noFill/>
          <a:ln cap="flat" cmpd="sng" w="9525">
            <a:solidFill>
              <a:srgbClr val="D9D9D9"/>
            </a:solidFill>
            <a:prstDash val="solid"/>
            <a:round/>
            <a:headEnd len="sm" w="sm" type="none"/>
            <a:tailEnd len="sm" w="sm" type="none"/>
          </a:ln>
          <a:effectLst>
            <a:outerShdw blurRad="228600" rotWithShape="0" algn="bl" dir="5400000" dist="19050">
              <a:srgbClr val="000000">
                <a:alpha val="49803"/>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6"/>
          <p:cNvSpPr txBox="1"/>
          <p:nvPr/>
        </p:nvSpPr>
        <p:spPr>
          <a:xfrm>
            <a:off x="475500" y="971050"/>
            <a:ext cx="4849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Concatenación y operaciones con variables</a:t>
            </a:r>
            <a:endParaRPr b="1" i="0" sz="4000" u="none" cap="none" strike="noStrike">
              <a:solidFill>
                <a:schemeClr val="dk1"/>
              </a:solidFill>
              <a:latin typeface="DM Sans"/>
              <a:ea typeface="DM Sans"/>
              <a:cs typeface="DM Sans"/>
              <a:sym typeface="DM Sans"/>
            </a:endParaRPr>
          </a:p>
        </p:txBody>
      </p:sp>
      <p:pic>
        <p:nvPicPr>
          <p:cNvPr id="540" name="Google Shape;540;p9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41" name="Google Shape;541;p96"/>
          <p:cNvSpPr txBox="1"/>
          <p:nvPr/>
        </p:nvSpPr>
        <p:spPr>
          <a:xfrm>
            <a:off x="475500" y="2889825"/>
            <a:ext cx="5088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Podemos combinar lo visto hasta el momento, uniendo la posibilidad de concatenar variables y operaciones, con las funciones nativas que trae por defecto javaScript.</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542" name="Google Shape;542;p96"/>
          <p:cNvPicPr preferRelativeResize="0"/>
          <p:nvPr/>
        </p:nvPicPr>
        <p:blipFill rotWithShape="1">
          <a:blip r:embed="rId4">
            <a:alphaModFix/>
          </a:blip>
          <a:srcRect b="601" l="0" r="0" t="592"/>
          <a:stretch/>
        </p:blipFill>
        <p:spPr>
          <a:xfrm>
            <a:off x="5673600" y="0"/>
            <a:ext cx="3470406" cy="5143498"/>
          </a:xfrm>
          <a:prstGeom prst="rect">
            <a:avLst/>
          </a:prstGeom>
          <a:noFill/>
          <a:ln>
            <a:noFill/>
          </a:ln>
        </p:spPr>
      </p:pic>
      <p:pic>
        <p:nvPicPr>
          <p:cNvPr id="543" name="Google Shape;543;p9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grpSp>
        <p:nvGrpSpPr>
          <p:cNvPr id="548" name="Google Shape;548;p97"/>
          <p:cNvGrpSpPr/>
          <p:nvPr/>
        </p:nvGrpSpPr>
        <p:grpSpPr>
          <a:xfrm>
            <a:off x="457372" y="468290"/>
            <a:ext cx="431074" cy="431074"/>
            <a:chOff x="473351" y="619523"/>
            <a:chExt cx="738900" cy="738900"/>
          </a:xfrm>
        </p:grpSpPr>
        <p:sp>
          <p:nvSpPr>
            <p:cNvPr id="549" name="Google Shape;549;p9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0" name="Google Shape;550;p97"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51" name="Google Shape;551;p97"/>
          <p:cNvSpPr txBox="1"/>
          <p:nvPr/>
        </p:nvSpPr>
        <p:spPr>
          <a:xfrm>
            <a:off x="457375" y="101285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Introducción a JS</a:t>
            </a:r>
            <a:endParaRPr b="1" i="0" sz="3500" u="none" cap="none" strike="noStrike">
              <a:solidFill>
                <a:srgbClr val="EAFF6A"/>
              </a:solidFill>
              <a:latin typeface="DM Sans"/>
              <a:ea typeface="DM Sans"/>
              <a:cs typeface="DM Sans"/>
              <a:sym typeface="DM Sans"/>
            </a:endParaRPr>
          </a:p>
        </p:txBody>
      </p:sp>
      <p:sp>
        <p:nvSpPr>
          <p:cNvPr id="552" name="Google Shape;552;p97"/>
          <p:cNvSpPr txBox="1"/>
          <p:nvPr/>
        </p:nvSpPr>
        <p:spPr>
          <a:xfrm>
            <a:off x="473350" y="1682450"/>
            <a:ext cx="3834600" cy="270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En este primer encuentro abordamos:</a:t>
            </a:r>
            <a:endParaRPr b="0" i="0" sz="1350" u="none" cap="none" strike="noStrike">
              <a:solidFill>
                <a:schemeClr val="lt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Helvetica Neue"/>
              <a:buChar char="✓"/>
            </a:pPr>
            <a:r>
              <a:rPr b="0" i="0" lang="es" sz="1350" u="none" cap="none" strike="noStrike">
                <a:solidFill>
                  <a:schemeClr val="lt1"/>
                </a:solidFill>
                <a:latin typeface="DM Sans"/>
                <a:ea typeface="DM Sans"/>
                <a:cs typeface="DM Sans"/>
                <a:sym typeface="DM Sans"/>
              </a:rPr>
              <a:t>La metodología de Coder Flex</a:t>
            </a:r>
            <a:r>
              <a:rPr lang="es" sz="1350">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El proyecto Final y sus entregables.</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Canales de comunicación, ayuda y atención.</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La importancia de HTML y CSS.</a:t>
            </a:r>
            <a:endParaRPr b="0" i="0" sz="1350" u="none" cap="none" strike="noStrike">
              <a:solidFill>
                <a:schemeClr val="lt1"/>
              </a:solidFill>
              <a:latin typeface="DM Sans"/>
              <a:ea typeface="DM Sans"/>
              <a:cs typeface="DM Sans"/>
              <a:sym typeface="DM Sans"/>
            </a:endParaRPr>
          </a:p>
        </p:txBody>
      </p:sp>
      <p:sp>
        <p:nvSpPr>
          <p:cNvPr id="553" name="Google Shape;553;p97"/>
          <p:cNvSpPr txBox="1"/>
          <p:nvPr/>
        </p:nvSpPr>
        <p:spPr>
          <a:xfrm>
            <a:off x="4454925" y="1682450"/>
            <a:ext cx="3834600" cy="287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Historia de js y evolución.</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Sintaxis de js </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Variables y operaciones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Funciones nativas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0FF00"/>
              </a:buClr>
              <a:buSzPts val="1350"/>
              <a:buFont typeface="DM Sans"/>
              <a:buChar char="✓"/>
            </a:pPr>
            <a:r>
              <a:rPr b="0" i="0" lang="es" sz="1350" u="none" cap="none" strike="noStrike">
                <a:solidFill>
                  <a:schemeClr val="lt1"/>
                </a:solidFill>
                <a:latin typeface="DM Sans"/>
                <a:ea typeface="DM Sans"/>
                <a:cs typeface="DM Sans"/>
                <a:sym typeface="DM Sans"/>
              </a:rPr>
              <a:t>Concatenación, funciones y Variables.</a:t>
            </a:r>
            <a:endParaRPr b="0" i="0" sz="1350" u="none" cap="none" strike="noStrike">
              <a:solidFill>
                <a:schemeClr val="lt1"/>
              </a:solidFill>
              <a:latin typeface="DM Sans"/>
              <a:ea typeface="DM Sans"/>
              <a:cs typeface="DM Sans"/>
              <a:sym typeface="DM Sans"/>
            </a:endParaRPr>
          </a:p>
        </p:txBody>
      </p:sp>
      <p:sp>
        <p:nvSpPr>
          <p:cNvPr id="554" name="Google Shape;554;p9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REPASO</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9"/>
          <p:cNvSpPr txBox="1"/>
          <p:nvPr/>
        </p:nvSpPr>
        <p:spPr>
          <a:xfrm>
            <a:off x="1461300" y="2216950"/>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compartimos los </a:t>
            </a:r>
            <a:r>
              <a:rPr b="1" lang="es" sz="3500">
                <a:solidFill>
                  <a:schemeClr val="dk1"/>
                </a:solidFill>
                <a:latin typeface="DM Sans"/>
                <a:ea typeface="DM Sans"/>
                <a:cs typeface="DM Sans"/>
                <a:sym typeface="DM Sans"/>
              </a:rPr>
              <a:t>siguientes</a:t>
            </a:r>
            <a:r>
              <a:rPr b="1" lang="es" sz="3500">
                <a:solidFill>
                  <a:schemeClr val="dk1"/>
                </a:solidFill>
                <a:latin typeface="DM Sans"/>
                <a:ea typeface="DM Sans"/>
                <a:cs typeface="DM Sans"/>
                <a:sym typeface="DM Sans"/>
              </a:rPr>
              <a:t> </a:t>
            </a:r>
            <a:r>
              <a:rPr b="1" lang="es" sz="3500">
                <a:solidFill>
                  <a:schemeClr val="dk1"/>
                </a:solidFill>
                <a:highlight>
                  <a:srgbClr val="EAFF6A"/>
                </a:highlight>
                <a:latin typeface="DM Sans"/>
                <a:ea typeface="DM Sans"/>
                <a:cs typeface="DM Sans"/>
                <a:sym typeface="DM Sans"/>
              </a:rPr>
              <a:t>recomendaciones</a:t>
            </a:r>
            <a:endParaRPr b="1" sz="3500">
              <a:solidFill>
                <a:schemeClr val="dk1"/>
              </a:solidFill>
              <a:highlight>
                <a:srgbClr val="EAFF6A"/>
              </a:highlight>
              <a:latin typeface="DM Sans"/>
              <a:ea typeface="DM Sans"/>
              <a:cs typeface="DM Sans"/>
              <a:sym typeface="DM Sans"/>
            </a:endParaRPr>
          </a:p>
        </p:txBody>
      </p:sp>
      <p:grpSp>
        <p:nvGrpSpPr>
          <p:cNvPr id="565" name="Google Shape;565;p99"/>
          <p:cNvGrpSpPr/>
          <p:nvPr/>
        </p:nvGrpSpPr>
        <p:grpSpPr>
          <a:xfrm>
            <a:off x="4202550" y="1322535"/>
            <a:ext cx="738900" cy="738900"/>
            <a:chOff x="4202550" y="994173"/>
            <a:chExt cx="738900" cy="738900"/>
          </a:xfrm>
        </p:grpSpPr>
        <p:sp>
          <p:nvSpPr>
            <p:cNvPr id="566" name="Google Shape;566;p9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67" name="Google Shape;567;p99"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0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Te recomendamos</a:t>
            </a:r>
            <a:endParaRPr b="1" i="0" sz="4000" u="none" cap="none" strike="noStrike">
              <a:solidFill>
                <a:schemeClr val="dk1"/>
              </a:solidFill>
              <a:latin typeface="DM Sans"/>
              <a:ea typeface="DM Sans"/>
              <a:cs typeface="DM Sans"/>
              <a:sym typeface="DM Sans"/>
            </a:endParaRPr>
          </a:p>
        </p:txBody>
      </p:sp>
      <p:sp>
        <p:nvSpPr>
          <p:cNvPr id="573" name="Google Shape;573;p100"/>
          <p:cNvSpPr txBox="1"/>
          <p:nvPr/>
        </p:nvSpPr>
        <p:spPr>
          <a:xfrm>
            <a:off x="4454925" y="1682450"/>
            <a:ext cx="3834600" cy="1654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3"/>
              </a:rPr>
              <a:t>Serie para Emprendedores</a:t>
            </a:r>
            <a:r>
              <a:rPr b="0" i="0" lang="es" sz="1350" u="none" cap="none" strike="noStrike">
                <a:solidFill>
                  <a:schemeClr val="dk1"/>
                </a:solidFill>
                <a:latin typeface="DM Sans"/>
                <a:ea typeface="DM Sans"/>
                <a:cs typeface="DM Sans"/>
                <a:sym typeface="DM Sans"/>
              </a:rPr>
              <a:t> | Coderhouse </a:t>
            </a:r>
            <a:endParaRPr b="0" i="0" sz="1350" u="none" cap="none" strike="noStrike">
              <a:solidFill>
                <a:schemeClr val="dk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4"/>
              </a:rPr>
              <a:t>Serie Finanzas Personales</a:t>
            </a:r>
            <a:r>
              <a:rPr b="0" i="0" lang="es" sz="1350" u="none" cap="none" strike="noStrike">
                <a:solidFill>
                  <a:schemeClr val="dk1"/>
                </a:solidFill>
                <a:latin typeface="DM Sans"/>
                <a:ea typeface="DM Sans"/>
                <a:cs typeface="DM Sans"/>
                <a:sym typeface="DM Sans"/>
              </a:rPr>
              <a:t> | Coderhouse</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5"/>
              </a:rPr>
              <a:t>CoderConf</a:t>
            </a:r>
            <a:r>
              <a:rPr b="0" i="0" lang="es" sz="1350" u="none" cap="none" strike="noStrike">
                <a:solidFill>
                  <a:schemeClr val="dk1"/>
                </a:solidFill>
                <a:latin typeface="DM Sans"/>
                <a:ea typeface="DM Sans"/>
                <a:cs typeface="DM Sans"/>
                <a:sym typeface="DM Sans"/>
              </a:rPr>
              <a:t> | Coderhouse </a:t>
            </a:r>
            <a:endParaRPr b="0" i="0" sz="1350" u="none" cap="none" strike="noStrike">
              <a:solidFill>
                <a:schemeClr val="dk1"/>
              </a:solidFill>
              <a:latin typeface="DM Sans"/>
              <a:ea typeface="DM Sans"/>
              <a:cs typeface="DM Sans"/>
              <a:sym typeface="DM Sans"/>
            </a:endParaRPr>
          </a:p>
        </p:txBody>
      </p:sp>
      <p:sp>
        <p:nvSpPr>
          <p:cNvPr id="574" name="Google Shape;574;p100"/>
          <p:cNvSpPr txBox="1"/>
          <p:nvPr/>
        </p:nvSpPr>
        <p:spPr>
          <a:xfrm>
            <a:off x="457350" y="1682450"/>
            <a:ext cx="3834600" cy="2296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6"/>
              </a:rPr>
              <a:t>Aprende Programación Web y construye el futuro de nuestra humanidad </a:t>
            </a:r>
            <a:r>
              <a:rPr b="0" i="0" lang="es" sz="1350" u="none" cap="none" strike="noStrike">
                <a:solidFill>
                  <a:schemeClr val="dk1"/>
                </a:solidFill>
                <a:latin typeface="DM Sans"/>
                <a:ea typeface="DM Sans"/>
                <a:cs typeface="DM Sans"/>
                <a:sym typeface="DM Sans"/>
              </a:rPr>
              <a:t>| Coderhouse </a:t>
            </a:r>
            <a:endParaRPr b="0" i="0" sz="1350" u="none" cap="none" strike="noStrike">
              <a:solidFill>
                <a:schemeClr val="dk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Helvetica Neue"/>
              <a:buChar char="✓"/>
            </a:pPr>
            <a:r>
              <a:rPr b="0" i="0" lang="es" sz="1350" u="sng" cap="none" strike="noStrike">
                <a:solidFill>
                  <a:schemeClr val="hlink"/>
                </a:solidFill>
                <a:latin typeface="DM Sans"/>
                <a:ea typeface="DM Sans"/>
                <a:cs typeface="DM Sans"/>
                <a:sym typeface="DM Sans"/>
                <a:hlinkClick r:id="rId7"/>
              </a:rPr>
              <a:t>Desarrollo freelance</a:t>
            </a:r>
            <a:r>
              <a:rPr b="0" i="0" lang="es" sz="1350" u="none" cap="none" strike="noStrike">
                <a:solidFill>
                  <a:schemeClr val="dk1"/>
                </a:solidFill>
                <a:latin typeface="DM Sans"/>
                <a:ea typeface="DM Sans"/>
                <a:cs typeface="DM Sans"/>
                <a:sym typeface="DM Sans"/>
              </a:rPr>
              <a:t> | Coderhouse </a:t>
            </a:r>
            <a:endParaRPr b="0" i="0" sz="1350" u="none" cap="none" strike="noStrike">
              <a:solidFill>
                <a:schemeClr val="dk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8"/>
              </a:rPr>
              <a:t>Desarrollo profesional </a:t>
            </a:r>
            <a:r>
              <a:rPr b="0" i="0" lang="es" sz="1350" u="none" cap="none" strike="noStrike">
                <a:solidFill>
                  <a:schemeClr val="dk1"/>
                </a:solidFill>
                <a:latin typeface="DM Sans"/>
                <a:ea typeface="DM Sans"/>
                <a:cs typeface="DM Sans"/>
                <a:sym typeface="DM Sans"/>
              </a:rPr>
              <a:t>| Coderhouse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9"/>
              </a:rPr>
              <a:t>Serie de Branding</a:t>
            </a:r>
            <a:r>
              <a:rPr b="0" i="0" lang="es" sz="1350" u="none" cap="none" strike="noStrike">
                <a:solidFill>
                  <a:schemeClr val="dk1"/>
                </a:solidFill>
                <a:latin typeface="DM Sans"/>
                <a:ea typeface="DM Sans"/>
                <a:cs typeface="DM Sans"/>
                <a:sym typeface="DM Sans"/>
              </a:rPr>
              <a:t> | Coderhouse </a:t>
            </a:r>
            <a:endParaRPr b="0" i="0" sz="1350" u="none" cap="none" strike="noStrike">
              <a:solidFill>
                <a:schemeClr val="dk1"/>
              </a:solidFill>
              <a:latin typeface="DM Sans"/>
              <a:ea typeface="DM Sans"/>
              <a:cs typeface="DM Sans"/>
              <a:sym typeface="DM Sans"/>
            </a:endParaRPr>
          </a:p>
        </p:txBody>
      </p:sp>
      <p:sp>
        <p:nvSpPr>
          <p:cNvPr id="575" name="Google Shape;575;p100"/>
          <p:cNvSpPr/>
          <p:nvPr/>
        </p:nvSpPr>
        <p:spPr>
          <a:xfrm>
            <a:off x="457358" y="468285"/>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76" name="Google Shape;576;p100" title="ícono de codertips"/>
          <p:cNvPicPr preferRelativeResize="0"/>
          <p:nvPr/>
        </p:nvPicPr>
        <p:blipFill>
          <a:blip r:embed="rId10">
            <a:alphaModFix/>
          </a:blip>
          <a:stretch>
            <a:fillRect/>
          </a:stretch>
        </p:blipFill>
        <p:spPr>
          <a:xfrm>
            <a:off x="541455" y="552384"/>
            <a:ext cx="262880" cy="262880"/>
          </a:xfrm>
          <a:prstGeom prst="rect">
            <a:avLst/>
          </a:prstGeom>
          <a:noFill/>
          <a:ln>
            <a:noFill/>
          </a:ln>
        </p:spPr>
      </p:pic>
      <p:sp>
        <p:nvSpPr>
          <p:cNvPr id="577" name="Google Shape;577;p100"/>
          <p:cNvSpPr txBox="1"/>
          <p:nvPr/>
        </p:nvSpPr>
        <p:spPr>
          <a:xfrm>
            <a:off x="9663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RECOMENDACIONES</a:t>
            </a: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01"/>
          <p:cNvSpPr txBox="1"/>
          <p:nvPr/>
        </p:nvSpPr>
        <p:spPr>
          <a:xfrm>
            <a:off x="457350" y="1244250"/>
            <a:ext cx="3834600" cy="3278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3"/>
              </a:rPr>
              <a:t>Consola, variables y tipos de datos</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Majo </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Material infográfico con ejemplos y recomendaciones para quienes se inician en JavaScript.</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4"/>
              </a:rPr>
              <a:t>Variables, valores y referencias</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Te lo explico con gatitos</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Material infográfico con ejemplos y explicaciones con analogías sobre variables.</a:t>
            </a:r>
            <a:endParaRPr b="1" i="0" sz="1350" u="none" cap="none" strike="noStrike">
              <a:solidFill>
                <a:srgbClr val="999999"/>
              </a:solidFill>
              <a:latin typeface="DM Sans"/>
              <a:ea typeface="DM Sans"/>
              <a:cs typeface="DM Sans"/>
              <a:sym typeface="DM Sans"/>
            </a:endParaRPr>
          </a:p>
        </p:txBody>
      </p:sp>
      <p:sp>
        <p:nvSpPr>
          <p:cNvPr id="583" name="Google Shape;583;p101"/>
          <p:cNvSpPr txBox="1"/>
          <p:nvPr/>
        </p:nvSpPr>
        <p:spPr>
          <a:xfrm>
            <a:off x="4675750" y="1244250"/>
            <a:ext cx="3834600" cy="3278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5"/>
              </a:rPr>
              <a:t>Práctica interactiva sobre Algoritmia</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La aventura del punto </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Videojuego para la práctica y la comprensión del concepto de algoritmo e instrucción.</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chemeClr val="accent3"/>
              </a:buClr>
              <a:buSzPts val="1350"/>
              <a:buFont typeface="DM Sans"/>
              <a:buChar char="✓"/>
            </a:pPr>
            <a:r>
              <a:rPr b="0" i="0" lang="es" sz="1350" u="sng" cap="none" strike="noStrike">
                <a:solidFill>
                  <a:schemeClr val="hlink"/>
                </a:solidFill>
                <a:latin typeface="DM Sans"/>
                <a:ea typeface="DM Sans"/>
                <a:cs typeface="DM Sans"/>
                <a:sym typeface="DM Sans"/>
                <a:hlinkClick r:id="rId6"/>
              </a:rPr>
              <a:t>Herramienta recomendada </a:t>
            </a:r>
            <a:r>
              <a:rPr b="0" i="0" lang="es" sz="1350" u="none" cap="none" strike="noStrike">
                <a:solidFill>
                  <a:srgbClr val="999999"/>
                </a:solidFill>
                <a:latin typeface="DM Sans"/>
                <a:ea typeface="DM Sans"/>
                <a:cs typeface="DM Sans"/>
                <a:sym typeface="DM Sans"/>
              </a:rPr>
              <a:t>| </a:t>
            </a:r>
            <a:r>
              <a:rPr b="1" i="0" lang="es" sz="1350" u="none" cap="none" strike="noStrike">
                <a:solidFill>
                  <a:srgbClr val="999999"/>
                </a:solidFill>
                <a:latin typeface="DM Sans"/>
                <a:ea typeface="DM Sans"/>
                <a:cs typeface="DM Sans"/>
                <a:sym typeface="DM Sans"/>
              </a:rPr>
              <a:t>Visual Studio Code</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b="0" i="0" lang="es" sz="1350" u="none" cap="none" strike="noStrike">
                <a:solidFill>
                  <a:schemeClr val="dk1"/>
                </a:solidFill>
                <a:latin typeface="DM Sans"/>
                <a:ea typeface="DM Sans"/>
                <a:cs typeface="DM Sans"/>
                <a:sym typeface="DM Sans"/>
              </a:rPr>
              <a:t>Editor de código recomendado por Coderhouse para iniciar en programación.</a:t>
            </a:r>
            <a:endParaRPr b="1" i="0" sz="1350" u="none" cap="none" strike="noStrike">
              <a:solidFill>
                <a:srgbClr val="999999"/>
              </a:solidFill>
              <a:latin typeface="DM Sans"/>
              <a:ea typeface="DM Sans"/>
              <a:cs typeface="DM Sans"/>
              <a:sym typeface="DM Sans"/>
            </a:endParaRPr>
          </a:p>
        </p:txBody>
      </p:sp>
      <p:sp>
        <p:nvSpPr>
          <p:cNvPr id="584" name="Google Shape;584;p101"/>
          <p:cNvSpPr/>
          <p:nvPr/>
        </p:nvSpPr>
        <p:spPr>
          <a:xfrm>
            <a:off x="457358" y="468285"/>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85" name="Google Shape;585;p101" title="ícono de codertips"/>
          <p:cNvPicPr preferRelativeResize="0"/>
          <p:nvPr/>
        </p:nvPicPr>
        <p:blipFill>
          <a:blip r:embed="rId7">
            <a:alphaModFix/>
          </a:blip>
          <a:stretch>
            <a:fillRect/>
          </a:stretch>
        </p:blipFill>
        <p:spPr>
          <a:xfrm>
            <a:off x="541455" y="552384"/>
            <a:ext cx="262880" cy="262880"/>
          </a:xfrm>
          <a:prstGeom prst="rect">
            <a:avLst/>
          </a:prstGeom>
          <a:noFill/>
          <a:ln>
            <a:noFill/>
          </a:ln>
        </p:spPr>
      </p:pic>
      <p:sp>
        <p:nvSpPr>
          <p:cNvPr id="586" name="Google Shape;586;p101"/>
          <p:cNvSpPr txBox="1"/>
          <p:nvPr/>
        </p:nvSpPr>
        <p:spPr>
          <a:xfrm>
            <a:off x="9663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RECOMENDACIONES</a:t>
            </a: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2"/>
          <p:cNvSpPr/>
          <p:nvPr/>
        </p:nvSpPr>
        <p:spPr>
          <a:xfrm>
            <a:off x="1050750" y="1963000"/>
            <a:ext cx="7042500" cy="1920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02"/>
          <p:cNvSpPr txBox="1"/>
          <p:nvPr/>
        </p:nvSpPr>
        <p:spPr>
          <a:xfrm>
            <a:off x="1529550" y="886938"/>
            <a:ext cx="60849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¡A tener en cuenta!</a:t>
            </a:r>
            <a:endParaRPr b="1" sz="4000">
              <a:solidFill>
                <a:schemeClr val="lt1"/>
              </a:solidFill>
              <a:latin typeface="DM Sans"/>
              <a:ea typeface="DM Sans"/>
              <a:cs typeface="DM Sans"/>
              <a:sym typeface="DM Sans"/>
            </a:endParaRPr>
          </a:p>
        </p:txBody>
      </p:sp>
      <p:sp>
        <p:nvSpPr>
          <p:cNvPr id="593" name="Google Shape;593;p102"/>
          <p:cNvSpPr txBox="1"/>
          <p:nvPr/>
        </p:nvSpPr>
        <p:spPr>
          <a:xfrm>
            <a:off x="1529550" y="2178250"/>
            <a:ext cx="6084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que, a partir de ahora, tienes disponible el </a:t>
            </a:r>
            <a:r>
              <a:rPr b="1" lang="es" sz="2000" u="sng">
                <a:solidFill>
                  <a:schemeClr val="lt1"/>
                </a:solidFill>
                <a:latin typeface="DM Sans"/>
                <a:ea typeface="DM Sans"/>
                <a:cs typeface="DM Sans"/>
                <a:sym typeface="DM Sans"/>
              </a:rPr>
              <a:t>material de la Unidad 2</a:t>
            </a:r>
            <a:r>
              <a:rPr b="1" lang="es" sz="2000">
                <a:solidFill>
                  <a:schemeClr val="lt1"/>
                </a:solidFill>
                <a:latin typeface="DM Sans"/>
                <a:ea typeface="DM Sans"/>
                <a:cs typeface="DM Sans"/>
                <a:sym typeface="DM Sans"/>
              </a:rPr>
              <a:t> en la plataforma y que </a:t>
            </a:r>
            <a:r>
              <a:rPr b="1" lang="es" sz="2000">
                <a:solidFill>
                  <a:schemeClr val="accent6"/>
                </a:solidFill>
                <a:latin typeface="DM Sans"/>
                <a:ea typeface="DM Sans"/>
                <a:cs typeface="DM Sans"/>
                <a:sym typeface="DM Sans"/>
              </a:rPr>
              <a:t>es requisito que lo veas en forma previa a la próxima clase</a:t>
            </a:r>
            <a:r>
              <a:rPr b="1" lang="es" sz="2000">
                <a:solidFill>
                  <a:schemeClr val="lt1"/>
                </a:solidFill>
                <a:latin typeface="DM Sans"/>
                <a:ea typeface="DM Sans"/>
                <a:cs typeface="DM Sans"/>
                <a:sym typeface="DM Sans"/>
              </a:rPr>
              <a:t>.</a:t>
            </a:r>
            <a:endParaRPr b="1" sz="2000">
              <a:solidFill>
                <a:srgbClr val="DEFC52"/>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58"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187" name="Google Shape;187;p58"/>
          <p:cNvSpPr txBox="1"/>
          <p:nvPr/>
        </p:nvSpPr>
        <p:spPr>
          <a:xfrm>
            <a:off x="501450" y="902250"/>
            <a:ext cx="4987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Presentación</a:t>
            </a:r>
            <a:endParaRPr b="1" i="0" sz="4000" u="none" cap="none" strike="noStrike">
              <a:solidFill>
                <a:schemeClr val="dk1"/>
              </a:solidFill>
              <a:latin typeface="DM Sans"/>
              <a:ea typeface="DM Sans"/>
              <a:cs typeface="DM Sans"/>
              <a:sym typeface="DM Sans"/>
            </a:endParaRPr>
          </a:p>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de estudiantes</a:t>
            </a:r>
            <a:endParaRPr b="1" i="0" sz="4000" u="none" cap="none" strike="noStrike">
              <a:solidFill>
                <a:srgbClr val="83AEFB"/>
              </a:solidFill>
              <a:latin typeface="DM Sans"/>
              <a:ea typeface="DM Sans"/>
              <a:cs typeface="DM Sans"/>
              <a:sym typeface="DM Sans"/>
            </a:endParaRPr>
          </a:p>
        </p:txBody>
      </p:sp>
      <p:sp>
        <p:nvSpPr>
          <p:cNvPr id="188" name="Google Shape;188;p58"/>
          <p:cNvSpPr txBox="1"/>
          <p:nvPr/>
        </p:nvSpPr>
        <p:spPr>
          <a:xfrm>
            <a:off x="501450" y="2411900"/>
            <a:ext cx="4987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Medium"/>
                <a:ea typeface="DM Sans Medium"/>
                <a:cs typeface="DM Sans Medium"/>
                <a:sym typeface="DM Sans Medium"/>
              </a:rPr>
              <a:t>Por encuestas de Zoom</a:t>
            </a:r>
            <a:endParaRPr b="0" i="0" sz="1350" u="none" cap="none" strike="noStrike">
              <a:solidFill>
                <a:schemeClr val="dk1"/>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País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Conocimientos previos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¿Por qué elegiste este curso?</a:t>
            </a:r>
            <a:endParaRPr b="0" i="0" sz="1350" u="none" cap="none" strike="noStrike">
              <a:solidFill>
                <a:srgbClr val="000000"/>
              </a:solidFill>
              <a:latin typeface="DM Sans"/>
              <a:ea typeface="DM Sans"/>
              <a:cs typeface="DM Sans"/>
              <a:sym typeface="DM Sans"/>
            </a:endParaRPr>
          </a:p>
        </p:txBody>
      </p:sp>
      <p:pic>
        <p:nvPicPr>
          <p:cNvPr id="189" name="Google Shape;189;p5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03"/>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59"/>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195" name="Google Shape;195;p59"/>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9"/>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ACUERDOS Y COMPROMISOS</a:t>
            </a:r>
            <a:endParaRPr b="0" i="0" sz="1400" u="none" cap="none" strike="noStrike">
              <a:solidFill>
                <a:srgbClr val="000000"/>
              </a:solidFill>
              <a:latin typeface="DM Sans"/>
              <a:ea typeface="DM Sans"/>
              <a:cs typeface="DM Sans"/>
              <a:sym typeface="DM Sans"/>
            </a:endParaRPr>
          </a:p>
        </p:txBody>
      </p:sp>
      <p:sp>
        <p:nvSpPr>
          <p:cNvPr id="197" name="Google Shape;197;p59"/>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Equipo</a:t>
            </a:r>
            <a:endParaRPr b="1" i="0" sz="4000" u="none" cap="none" strike="noStrike">
              <a:solidFill>
                <a:schemeClr val="dk1"/>
              </a:solidFill>
              <a:latin typeface="DM Sans"/>
              <a:ea typeface="DM Sans"/>
              <a:cs typeface="DM Sans"/>
              <a:sym typeface="DM Sans"/>
            </a:endParaRPr>
          </a:p>
        </p:txBody>
      </p:sp>
      <p:sp>
        <p:nvSpPr>
          <p:cNvPr id="198" name="Google Shape;198;p59"/>
          <p:cNvSpPr txBox="1"/>
          <p:nvPr/>
        </p:nvSpPr>
        <p:spPr>
          <a:xfrm>
            <a:off x="3694625" y="2211600"/>
            <a:ext cx="4778400" cy="1272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Helvetica Neue"/>
              <a:buChar char="✓"/>
            </a:pPr>
            <a:r>
              <a:rPr b="0" i="0" lang="es" sz="1350" u="none" cap="none" strike="noStrike">
                <a:solidFill>
                  <a:schemeClr val="dk1"/>
                </a:solidFill>
                <a:latin typeface="DM Sans"/>
                <a:ea typeface="DM Sans"/>
                <a:cs typeface="DM Sans"/>
                <a:sym typeface="DM Sans"/>
              </a:rPr>
              <a:t>Intercambia ideas por el </a:t>
            </a:r>
            <a:r>
              <a:rPr b="1" i="0" lang="es" sz="1350" u="none" cap="none" strike="noStrike">
                <a:solidFill>
                  <a:schemeClr val="dk1"/>
                </a:solidFill>
                <a:latin typeface="DM Sans"/>
                <a:ea typeface="DM Sans"/>
                <a:cs typeface="DM Sans"/>
                <a:sym typeface="DM Sans"/>
              </a:rPr>
              <a:t>chat de la plataforma</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Helvetica Neue"/>
              <a:buChar char="✓"/>
            </a:pPr>
            <a:r>
              <a:rPr b="0" i="0" lang="es" sz="1350" u="none" cap="none" strike="noStrike">
                <a:solidFill>
                  <a:schemeClr val="dk1"/>
                </a:solidFill>
                <a:latin typeface="DM Sans"/>
                <a:ea typeface="DM Sans"/>
                <a:cs typeface="DM Sans"/>
                <a:sym typeface="DM Sans"/>
              </a:rPr>
              <a:t>Siempre </a:t>
            </a:r>
            <a:r>
              <a:rPr b="1" i="0" lang="es" sz="1350" u="none" cap="none" strike="noStrike">
                <a:solidFill>
                  <a:schemeClr val="dk1"/>
                </a:solidFill>
                <a:latin typeface="DM Sans"/>
                <a:ea typeface="DM Sans"/>
                <a:cs typeface="DM Sans"/>
                <a:sym typeface="DM Sans"/>
              </a:rPr>
              <a:t>interactúa respetuosamente</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accent4"/>
              </a:buClr>
              <a:buSzPts val="1350"/>
              <a:buFont typeface="Helvetica Neue"/>
              <a:buChar char="✓"/>
            </a:pPr>
            <a:r>
              <a:rPr b="0" i="0" lang="es" sz="1350" u="none" cap="none" strike="noStrike">
                <a:solidFill>
                  <a:schemeClr val="dk1"/>
                </a:solidFill>
                <a:latin typeface="DM Sans"/>
                <a:ea typeface="DM Sans"/>
                <a:cs typeface="DM Sans"/>
                <a:sym typeface="DM Sans"/>
              </a:rPr>
              <a:t>No te olvides de</a:t>
            </a:r>
            <a:r>
              <a:rPr b="1" i="0" lang="es" sz="1350" u="none" cap="none" strike="noStrike">
                <a:solidFill>
                  <a:schemeClr val="dk1"/>
                </a:solidFill>
                <a:latin typeface="DM Sans"/>
                <a:ea typeface="DM Sans"/>
                <a:cs typeface="DM Sans"/>
                <a:sym typeface="DM Sans"/>
              </a:rPr>
              <a:t> valorar tu experiencia</a:t>
            </a:r>
            <a:r>
              <a:rPr b="0" i="0" lang="es" sz="1350" u="none" cap="none" strike="noStrike">
                <a:solidFill>
                  <a:schemeClr val="dk1"/>
                </a:solidFill>
                <a:latin typeface="DM Sans"/>
                <a:ea typeface="DM Sans"/>
                <a:cs typeface="DM Sans"/>
                <a:sym typeface="DM Sans"/>
              </a:rPr>
              <a:t> educativa y de contarnos cómo te va.</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60"/>
          <p:cNvSpPr txBox="1"/>
          <p:nvPr/>
        </p:nvSpPr>
        <p:spPr>
          <a:xfrm>
            <a:off x="1113900" y="2216250"/>
            <a:ext cx="6916200" cy="711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lang="es" sz="3800">
                <a:solidFill>
                  <a:schemeClr val="dk1"/>
                </a:solidFill>
                <a:latin typeface="DM Sans"/>
                <a:ea typeface="DM Sans"/>
                <a:cs typeface="DM Sans"/>
                <a:sym typeface="DM Sans"/>
              </a:rPr>
              <a:t>Entregas</a:t>
            </a:r>
            <a:r>
              <a:rPr b="1" lang="es" sz="3800">
                <a:solidFill>
                  <a:schemeClr val="dk1"/>
                </a:solidFill>
                <a:latin typeface="DM Sans"/>
                <a:ea typeface="DM Sans"/>
                <a:cs typeface="DM Sans"/>
                <a:sym typeface="DM Sans"/>
              </a:rPr>
              <a:t> y </a:t>
            </a:r>
            <a:r>
              <a:rPr b="1" i="0" lang="es" sz="3800" u="none" cap="none" strike="noStrike">
                <a:solidFill>
                  <a:schemeClr val="dk1"/>
                </a:solidFill>
                <a:latin typeface="DM Sans"/>
                <a:ea typeface="DM Sans"/>
                <a:cs typeface="DM Sans"/>
                <a:sym typeface="DM Sans"/>
              </a:rPr>
              <a:t>Proyecto Final</a:t>
            </a:r>
            <a:endParaRPr b="1" i="0" sz="38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61"/>
          <p:cNvSpPr/>
          <p:nvPr/>
        </p:nvSpPr>
        <p:spPr>
          <a:xfrm>
            <a:off x="588525" y="686550"/>
            <a:ext cx="150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1"/>
          <p:cNvSpPr txBox="1"/>
          <p:nvPr/>
        </p:nvSpPr>
        <p:spPr>
          <a:xfrm>
            <a:off x="588525" y="484650"/>
            <a:ext cx="1602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ENTREGABLES</a:t>
            </a:r>
            <a:endParaRPr b="0" i="0" sz="1400" u="none" cap="none" strike="noStrike">
              <a:solidFill>
                <a:srgbClr val="000000"/>
              </a:solidFill>
              <a:latin typeface="DM Sans"/>
              <a:ea typeface="DM Sans"/>
              <a:cs typeface="DM Sans"/>
              <a:sym typeface="DM Sans"/>
            </a:endParaRPr>
          </a:p>
        </p:txBody>
      </p:sp>
      <p:sp>
        <p:nvSpPr>
          <p:cNvPr id="210" name="Google Shape;210;p61"/>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son?</a:t>
            </a:r>
            <a:endParaRPr b="1" i="0" sz="4000" u="none" cap="none" strike="noStrike">
              <a:solidFill>
                <a:schemeClr val="dk1"/>
              </a:solidFill>
              <a:latin typeface="DM Sans"/>
              <a:ea typeface="DM Sans"/>
              <a:cs typeface="DM Sans"/>
              <a:sym typeface="DM Sans"/>
            </a:endParaRPr>
          </a:p>
        </p:txBody>
      </p:sp>
      <p:sp>
        <p:nvSpPr>
          <p:cNvPr id="211" name="Google Shape;211;p61"/>
          <p:cNvSpPr txBox="1"/>
          <p:nvPr/>
        </p:nvSpPr>
        <p:spPr>
          <a:xfrm>
            <a:off x="501450" y="2584250"/>
            <a:ext cx="78417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500"/>
              <a:buFont typeface="Arial"/>
              <a:buNone/>
            </a:pPr>
            <a:r>
              <a:rPr b="0" i="0" lang="es" sz="1350" u="none" cap="none" strike="noStrike">
                <a:solidFill>
                  <a:schemeClr val="dk1"/>
                </a:solidFill>
                <a:latin typeface="DM Sans"/>
                <a:ea typeface="DM Sans"/>
                <a:cs typeface="DM Sans"/>
                <a:sym typeface="DM Sans"/>
              </a:rPr>
              <a:t>Actividades que les permitirán avanzar en el desarrollo del proyecto final. Deberán ser subidas a la plataforma hasta 7 días luego de la clase para ser corregidas por cada tutor/a.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5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En la guía de actividades tendrán una serie de actividades que si las realizan clase a clase, los ayudará a llegar preparados a las pre entregas así como al proyecto final. </a:t>
            </a:r>
            <a:endParaRPr sz="1350">
              <a:solidFill>
                <a:schemeClr val="dk1"/>
              </a:solidFill>
              <a:latin typeface="DM Sans"/>
              <a:ea typeface="DM Sans"/>
              <a:cs typeface="DM Sans"/>
              <a:sym typeface="DM Sans"/>
            </a:endParaRPr>
          </a:p>
        </p:txBody>
      </p:sp>
      <p:sp>
        <p:nvSpPr>
          <p:cNvPr id="212" name="Google Shape;212;p61"/>
          <p:cNvSpPr txBox="1"/>
          <p:nvPr/>
        </p:nvSpPr>
        <p:spPr>
          <a:xfrm>
            <a:off x="1025750" y="2106775"/>
            <a:ext cx="28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Entregables</a:t>
            </a:r>
            <a:endParaRPr b="1" i="0" sz="1400" u="none" cap="none" strike="noStrike">
              <a:solidFill>
                <a:srgbClr val="000000"/>
              </a:solidFill>
              <a:latin typeface="DM Sans"/>
              <a:ea typeface="DM Sans"/>
              <a:cs typeface="DM Sans"/>
              <a:sym typeface="DM Sans"/>
            </a:endParaRPr>
          </a:p>
        </p:txBody>
      </p:sp>
      <p:grpSp>
        <p:nvGrpSpPr>
          <p:cNvPr id="213" name="Google Shape;213;p61"/>
          <p:cNvGrpSpPr/>
          <p:nvPr/>
        </p:nvGrpSpPr>
        <p:grpSpPr>
          <a:xfrm>
            <a:off x="501465" y="2087802"/>
            <a:ext cx="431074" cy="431074"/>
            <a:chOff x="7208351" y="2467173"/>
            <a:chExt cx="738900" cy="738900"/>
          </a:xfrm>
        </p:grpSpPr>
        <p:sp>
          <p:nvSpPr>
            <p:cNvPr id="214" name="Google Shape;214;p6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5" name="Google Shape;215;p61"/>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62"/>
          <p:cNvSpPr txBox="1"/>
          <p:nvPr/>
        </p:nvSpPr>
        <p:spPr>
          <a:xfrm>
            <a:off x="1461300" y="23436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¿Cuál es nuestro </a:t>
            </a:r>
            <a:r>
              <a:rPr b="1" i="0" lang="es" sz="4000" u="sng" cap="none" strike="noStrike">
                <a:solidFill>
                  <a:schemeClr val="dk1"/>
                </a:solidFill>
                <a:latin typeface="DM Sans"/>
                <a:ea typeface="DM Sans"/>
                <a:cs typeface="DM Sans"/>
                <a:sym typeface="DM Sans"/>
              </a:rPr>
              <a:t>Proyecto final?</a:t>
            </a:r>
            <a:endParaRPr b="1" i="0" sz="4000" u="sng" cap="none" strike="noStrike">
              <a:solidFill>
                <a:schemeClr val="dk1"/>
              </a:solidFill>
              <a:latin typeface="DM Sans"/>
              <a:ea typeface="DM Sans"/>
              <a:cs typeface="DM Sans"/>
              <a:sym typeface="DM Sans"/>
            </a:endParaRPr>
          </a:p>
        </p:txBody>
      </p:sp>
      <p:grpSp>
        <p:nvGrpSpPr>
          <p:cNvPr id="221" name="Google Shape;221;p62"/>
          <p:cNvGrpSpPr/>
          <p:nvPr/>
        </p:nvGrpSpPr>
        <p:grpSpPr>
          <a:xfrm>
            <a:off x="4202551" y="1469748"/>
            <a:ext cx="738900" cy="738900"/>
            <a:chOff x="7208351" y="2467173"/>
            <a:chExt cx="738900" cy="738900"/>
          </a:xfrm>
        </p:grpSpPr>
        <p:sp>
          <p:nvSpPr>
            <p:cNvPr id="222" name="Google Shape;222;p6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62"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